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8" r:id="rId2"/>
    <p:sldMasterId id="2147483668" r:id="rId3"/>
  </p:sldMasterIdLst>
  <p:notesMasterIdLst>
    <p:notesMasterId r:id="rId21"/>
  </p:notesMasterIdLst>
  <p:sldIdLst>
    <p:sldId id="302" r:id="rId4"/>
    <p:sldId id="317" r:id="rId5"/>
    <p:sldId id="304" r:id="rId6"/>
    <p:sldId id="308" r:id="rId7"/>
    <p:sldId id="303" r:id="rId8"/>
    <p:sldId id="345" r:id="rId9"/>
    <p:sldId id="349" r:id="rId10"/>
    <p:sldId id="350" r:id="rId11"/>
    <p:sldId id="351" r:id="rId12"/>
    <p:sldId id="352" r:id="rId13"/>
    <p:sldId id="360" r:id="rId14"/>
    <p:sldId id="357" r:id="rId15"/>
    <p:sldId id="358" r:id="rId16"/>
    <p:sldId id="346" r:id="rId17"/>
    <p:sldId id="355" r:id="rId18"/>
    <p:sldId id="347" r:id="rId19"/>
    <p:sldId id="314" r:id="rId20"/>
  </p:sldIdLst>
  <p:sldSz cx="12192000" cy="6858000"/>
  <p:notesSz cx="6858000" cy="9144000"/>
  <p:embeddedFontLst>
    <p:embeddedFont>
      <p:font typeface="Dosis" panose="020B0604020202020204" charset="-18"/>
      <p:regular r:id="rId22"/>
      <p:bold r:id="rId23"/>
    </p:embeddedFont>
    <p:embeddedFont>
      <p:font typeface="Cambria" panose="02040503050406030204" pitchFamily="18" charset="0"/>
      <p:regular r:id="rId24"/>
      <p:bold r:id="rId25"/>
      <p:italic r:id="rId26"/>
      <p:boldItalic r:id="rId27"/>
    </p:embeddedFont>
    <p:embeddedFont>
      <p:font typeface="Asap Medium" panose="020F0604030102060203" charset="-18"/>
      <p:regular r:id="rId28"/>
      <p:italic r:id="rId29"/>
    </p:embeddedFont>
    <p:embeddedFont>
      <p:font typeface="ScriptoramaMarkdownJF" panose="020B0604020202020204" charset="0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Asap" panose="020B0604020202020204" charset="-18"/>
      <p:regular r:id="rId35"/>
      <p:bold r:id="rId36"/>
      <p:italic r:id="rId37"/>
      <p:boldItalic r:id="rId38"/>
    </p:embeddedFont>
    <p:embeddedFont>
      <p:font typeface="Calibri Light" panose="020F0302020204030204" pitchFamily="34" charset="0"/>
      <p:regular r:id="rId39"/>
      <p:italic r:id="rId40"/>
    </p:embeddedFont>
  </p:embeddedFontLst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633"/>
    <a:srgbClr val="FFAE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174"/>
    <p:restoredTop sz="94787"/>
  </p:normalViewPr>
  <p:slideViewPr>
    <p:cSldViewPr snapToGrid="0" snapToObjects="1">
      <p:cViewPr varScale="1">
        <p:scale>
          <a:sx n="103" d="100"/>
          <a:sy n="103" d="100"/>
        </p:scale>
        <p:origin x="138" y="24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9" Type="http://schemas.openxmlformats.org/officeDocument/2006/relationships/font" Target="fonts/font18.fntdata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8.fntdata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font" Target="fonts/font16.fntdata"/><Relationship Id="rId40" Type="http://schemas.openxmlformats.org/officeDocument/2006/relationships/font" Target="fonts/font19.fntdata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Relationship Id="rId43" Type="http://schemas.openxmlformats.org/officeDocument/2006/relationships/theme" Target="theme/theme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font" Target="fonts/font1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jekt pre hlavičk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objekt pre dá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6CCACF-95EE-2B48-8E03-A23B63C9C2CC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4" name="Zástupný objekt pre obrázok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objekt pre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sk-SK"/>
              <a:t>Upraviť štýly predlohy textu
Druhá úroveň
Tretia úroveň
Štvrtá úroveň
Piata úroveň</a:t>
            </a:r>
          </a:p>
        </p:txBody>
      </p:sp>
      <p:sp>
        <p:nvSpPr>
          <p:cNvPr id="6" name="Zástupný objekt pre pät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objekt pre číslo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98661-2015-E844-8B65-DB95130F1D93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39835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E23F4-E0E6-DD4C-84DE-9B0712512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67DE1D-7240-5F4F-9369-B8E57BFACA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1">
                <a:latin typeface="Cambria" panose="02040503050406030204" pitchFamily="18" charset="0"/>
                <a:cs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sk-S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459BE-01F1-BD4D-AD73-AD10FA361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67D88-513C-2146-8531-BC2A9967B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D5CE-D026-554D-873D-43CE34D9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0651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E23F4-E0E6-DD4C-84DE-9B0712512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67DE1D-7240-5F4F-9369-B8E57BFACA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Asap Medium" panose="020F05040301020602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sk-S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459BE-01F1-BD4D-AD73-AD10FA361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67D88-513C-2146-8531-BC2A9967B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D5CE-D026-554D-873D-43CE34D9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2711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02EE1-173D-AD46-BE2A-36F100A47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FC1FF-752C-5A4A-84F3-56C5AA3C9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0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C4C3A-E241-5E4C-9B7F-E55DC25C9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443A0-A035-D546-85BF-DD7C7D202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F42F3-0A5A-B446-BE27-EF3BBB677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927317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88FC8-BBE4-6E42-8370-F2201A6DB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26303-F0F1-1349-9846-5D6E91DA0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Asap Medium" panose="020F0504030102060203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798FA-104F-E446-BBAE-576D2CA56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F2CEC-ED95-5C4F-94E5-D6C873B07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5426E-F477-E340-8A76-05DC0FA7B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31319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1D217-B993-1B4B-AE96-FB89B2078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32D99-6800-8841-B89D-B3994D710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283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09FD13-151E-2346-A1DC-F76CE41A6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283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D398D6-4397-0541-A523-9B100567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BB0786-3671-0145-9C05-9C56CADB0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6052EF-590F-3C48-8634-313443741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03928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6BC50-0E30-614D-8563-0E5C142AD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376A-07A4-E54A-A7C3-1877CA21A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DD7B2-39BB-EF42-A2B6-9DE461742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590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869CD0-4946-AE41-B6B5-CE9882F48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FBC1BA-EA36-F043-8FCD-C2DCD38DA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5909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37C7EC-FED6-0D4A-AD42-38A7F1B81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F52E0A-8955-AA46-AE7A-EFB07043F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3919EF-71AF-D340-987F-EC239B641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49301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5E763-DD79-0042-BF75-E151905B4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9B621F-D2E4-D44B-883E-7FEE9CA21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6A7093-6AE4-B145-9600-27574A148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DA550-21A9-404B-84A2-A6BAC233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31972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954E31-C324-4C4C-9892-DAF7F6AA1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F97020-76DC-1A40-B468-D4A8C363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B77DC-E3E7-AB49-ACE2-CB13ABF36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895925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00569-651C-4747-B722-B57BC416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A0EDA-6E9C-D04B-8D8B-123F4AE58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1339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4F1D2-7C2F-9948-837E-4CDD6F433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0640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126EC-757C-C948-960B-1E0323D1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0556D-1180-6B4F-8131-F53D78949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5578C-140B-C34A-970F-7EBE6EA8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03351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0231A-5714-7A4E-A964-A4B32770A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FB3720-53C4-F446-910F-42B8EC0F8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51085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2D71A0-E624-4B48-A741-6009137A9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0386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5D472-D416-0B48-9F43-1BC0C7DA9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41C91-163D-F947-B3D1-33BE6DDA6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6CC16-DD6E-974E-B5B9-D48994E4A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442552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E23F4-E0E6-DD4C-84DE-9B0712512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67DE1D-7240-5F4F-9369-B8E57BFACA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 i="0">
                <a:latin typeface="Dosis" panose="02010503020202060003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sk-S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459BE-01F1-BD4D-AD73-AD10FA3614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67D88-513C-2146-8531-BC2A9967B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2D5CE-D026-554D-873D-43CE34D9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7955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02EE1-173D-AD46-BE2A-36F100A47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FC1FF-752C-5A4A-84F3-56C5AA3C9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0375"/>
          </a:xfrm>
        </p:spPr>
        <p:txBody>
          <a:bodyPr/>
          <a:lstStyle>
            <a:lvl1pPr>
              <a:defRPr b="0" i="0">
                <a:latin typeface="Cambria" panose="02040503050406030204" pitchFamily="18" charset="0"/>
                <a:cs typeface="Calibri" panose="020F0502020204030204" pitchFamily="34" charset="0"/>
              </a:defRPr>
            </a:lvl1pPr>
            <a:lvl2pPr>
              <a:defRPr b="0" i="0">
                <a:latin typeface="Cambria" panose="02040503050406030204" pitchFamily="18" charset="0"/>
                <a:cs typeface="Calibri" panose="020F0502020204030204" pitchFamily="34" charset="0"/>
              </a:defRPr>
            </a:lvl2pPr>
            <a:lvl3pPr>
              <a:defRPr b="0" i="0">
                <a:latin typeface="Cambria" panose="02040503050406030204" pitchFamily="18" charset="0"/>
                <a:cs typeface="Calibri" panose="020F0502020204030204" pitchFamily="34" charset="0"/>
              </a:defRPr>
            </a:lvl3pPr>
            <a:lvl4pPr>
              <a:defRPr b="0" i="0">
                <a:latin typeface="Cambria" panose="02040503050406030204" pitchFamily="18" charset="0"/>
                <a:cs typeface="Calibri" panose="020F0502020204030204" pitchFamily="34" charset="0"/>
              </a:defRPr>
            </a:lvl4pPr>
            <a:lvl5pPr>
              <a:defRPr b="0" i="0">
                <a:latin typeface="Cambria" panose="02040503050406030204" pitchFamily="18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C4C3A-E241-5E4C-9B7F-E55DC25C9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443A0-A035-D546-85BF-DD7C7D202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F42F3-0A5A-B446-BE27-EF3BBB677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0850386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F02EE1-173D-AD46-BE2A-36F100A47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FC1FF-752C-5A4A-84F3-56C5AA3C9A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919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FC4C3A-E241-5E4C-9B7F-E55DC25C9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C443A0-A035-D546-85BF-DD7C7D202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1F42F3-0A5A-B446-BE27-EF3BBB677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3803128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88FC8-BBE4-6E42-8370-F2201A6DB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26303-F0F1-1349-9846-5D6E91DA0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1" i="0">
                <a:solidFill>
                  <a:schemeClr val="tx1"/>
                </a:solidFill>
                <a:latin typeface="Dosis" panose="02010503020202060003" pitchFamily="2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798FA-104F-E446-BBAE-576D2CA56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F2CEC-ED95-5C4F-94E5-D6C873B07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5426E-F477-E340-8A76-05DC0FA7B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9546402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1D217-B993-1B4B-AE96-FB89B2078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32D99-6800-8841-B89D-B3994D710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29236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09FD13-151E-2346-A1DC-F76CE41A6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4"/>
            <a:ext cx="5181600" cy="4292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D398D6-4397-0541-A523-9B100567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BB0786-3671-0145-9C05-9C56CADB0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6052EF-590F-3C48-8634-313443741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910830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6BC50-0E30-614D-8563-0E5C142AD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376A-07A4-E54A-A7C3-1877CA21A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DD7B2-39BB-EF42-A2B6-9DE461742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047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869CD0-4946-AE41-B6B5-CE9882F48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FBC1BA-EA36-F043-8FCD-C2DCD38DA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047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37C7EC-FED6-0D4A-AD42-38A7F1B81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F52E0A-8955-AA46-AE7A-EFB07043F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3919EF-71AF-D340-987F-EC239B641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195366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5E763-DD79-0042-BF75-E151905B4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9B621F-D2E4-D44B-883E-7FEE9CA21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6A7093-6AE4-B145-9600-27574A148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DA550-21A9-404B-84A2-A6BAC233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42694287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954E31-C324-4C4C-9892-DAF7F6AA1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F97020-76DC-1A40-B468-D4A8C363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B77DC-E3E7-AB49-ACE2-CB13ABF36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617923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00569-651C-4747-B722-B57BC416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A0EDA-6E9C-D04B-8D8B-123F4AE58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0947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4F1D2-7C2F-9948-837E-4CDD6F433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02474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126EC-757C-C948-960B-1E0323D1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0556D-1180-6B4F-8131-F53D78949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5578C-140B-C34A-970F-7EBE6EA8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8884007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0231A-5714-7A4E-A964-A4B32770A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0" i="0"/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FB3720-53C4-F446-910F-42B8EC0F8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5112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2D71A0-E624-4B48-A741-6009137A9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1200" cy="40420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5D472-D416-0B48-9F43-1BC0C7DA9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589ED-2642-014E-982E-52A82C0C4B9E}" type="datetimeFigureOut">
              <a:rPr lang="sk-SK" smtClean="0"/>
              <a:t>28. 7. 2026</a:t>
            </a:fld>
            <a:endParaRPr lang="sk-S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41C91-163D-F947-B3D1-33BE6DDA6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6CC16-DD6E-974E-B5B9-D48994E4A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A53769-15CC-0B41-BDA5-8C495FBA4A1C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54570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E88FC8-BBE4-6E42-8370-F2201A6DB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D26303-F0F1-1349-9846-5D6E91DA0D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1"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798FA-104F-E446-BBAE-576D2CA56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F2CEC-ED95-5C4F-94E5-D6C873B07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5426E-F477-E340-8A76-05DC0FA7B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751748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1D217-B993-1B4B-AE96-FB89B2078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732D99-6800-8841-B89D-B3994D710A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257675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09FD13-151E-2346-A1DC-F76CE41A6B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257675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D398D6-4397-0541-A523-9B100567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BB0786-3671-0145-9C05-9C56CADB0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sk-SK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6052EF-590F-3C48-8634-313443741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95474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C6BC50-0E30-614D-8563-0E5C142AD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376A-07A4-E54A-A7C3-1877CA21A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9DD7B2-39BB-EF42-A2B6-9DE4617429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590925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869CD0-4946-AE41-B6B5-CE9882F48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FBC1BA-EA36-F043-8FCD-C2DCD38DA2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590925"/>
          </a:xfrm>
        </p:spPr>
        <p:txBody>
          <a:bodyPr/>
          <a:lstStyle>
            <a:lvl1pPr>
              <a:defRPr b="0" i="0"/>
            </a:lvl1pPr>
            <a:lvl2pPr>
              <a:defRPr b="0" i="0"/>
            </a:lvl2pPr>
            <a:lvl3pPr>
              <a:defRPr b="0" i="0"/>
            </a:lvl3pPr>
            <a:lvl4pPr>
              <a:defRPr b="0" i="0"/>
            </a:lvl4pPr>
            <a:lvl5pPr>
              <a:defRPr b="0" i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37C7EC-FED6-0D4A-AD42-38A7F1B81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F52E0A-8955-AA46-AE7A-EFB07043F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sk-SK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03919EF-71AF-D340-987F-EC239B641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0634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5E763-DD79-0042-BF75-E151905B4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9B621F-D2E4-D44B-883E-7FEE9CA21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6A7093-6AE4-B145-9600-27574A148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sk-S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CDA550-21A9-404B-84A2-A6BAC233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3709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F954E31-C324-4C4C-9892-DAF7F6AA16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F97020-76DC-1A40-B468-D4A8C363F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sk-S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5B77DC-E3E7-AB49-ACE2-CB13ABF36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870690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00569-651C-4747-B722-B57BC416F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3A0EDA-6E9C-D04B-8D8B-123F4AE58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5133975"/>
          </a:xfrm>
        </p:spPr>
        <p:txBody>
          <a:bodyPr/>
          <a:lstStyle>
            <a:lvl1pPr>
              <a:defRPr sz="3200" b="0" i="0"/>
            </a:lvl1pPr>
            <a:lvl2pPr>
              <a:defRPr sz="2800" b="0" i="0"/>
            </a:lvl2pPr>
            <a:lvl3pPr>
              <a:defRPr sz="2400" b="0" i="0"/>
            </a:lvl3pPr>
            <a:lvl4pPr>
              <a:defRPr sz="2000" b="0" i="0"/>
            </a:lvl4pPr>
            <a:lvl5pPr>
              <a:defRPr sz="2000" b="0" i="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44F1D2-7C2F-9948-837E-4CDD6F433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064000"/>
          </a:xfrm>
        </p:spPr>
        <p:txBody>
          <a:bodyPr/>
          <a:lstStyle>
            <a:lvl1pPr marL="0" indent="0">
              <a:buNone/>
              <a:defRPr sz="1600" b="0" i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126EC-757C-C948-960B-1E0323D1F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B0556D-1180-6B4F-8131-F53D78949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sk-SK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5578C-140B-C34A-970F-7EBE6EA81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96871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0231A-5714-7A4E-A964-A4B32770A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Cambria" panose="02040503050406030204" pitchFamily="18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FB3720-53C4-F446-910F-42B8EC0F8E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5121275"/>
          </a:xfrm>
        </p:spPr>
        <p:txBody>
          <a:bodyPr/>
          <a:lstStyle>
            <a:lvl1pPr marL="0" indent="0">
              <a:buNone/>
              <a:defRPr sz="3200" b="0" i="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2D71A0-E624-4B48-A741-6009137A9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4051300"/>
          </a:xfrm>
        </p:spPr>
        <p:txBody>
          <a:bodyPr/>
          <a:lstStyle>
            <a:lvl1pPr marL="0" indent="0">
              <a:buNone/>
              <a:defRPr sz="1600" b="0" i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25D472-D416-0B48-9F43-1BC0C7DA98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/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241C91-163D-F947-B3D1-33BE6DDA6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/>
            </a:lvl1pPr>
          </a:lstStyle>
          <a:p>
            <a:endParaRPr lang="sk-SK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6CC16-DD6E-974E-B5B9-D48994E4A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/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70204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14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078F946-34F8-7F4C-A3E8-6E9E4374D85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792D31-8D00-A742-AF14-A7B485D59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AB0FF-4F06-6D41-82FE-031DA3B9F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83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0DC77-B428-0C46-881E-59C7C8336E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cs typeface="Calibri" panose="020F0502020204030204" pitchFamily="34" charset="0"/>
              </a:defRPr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79D82-912D-8D48-A7DA-BDB9DCAAA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cs typeface="Calibri" panose="020F0502020204030204" pitchFamily="34" charset="0"/>
              </a:defRPr>
            </a:lvl1pPr>
          </a:lstStyle>
          <a:p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301F9-10AA-C546-A708-EF5D50852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Cambria" panose="02040503050406030204" pitchFamily="18" charset="0"/>
                <a:cs typeface="Calibri" panose="020F0502020204030204" pitchFamily="34" charset="0"/>
              </a:defRPr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44211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Cambria" panose="02040503050406030204" pitchFamily="18" charset="0"/>
          <a:ea typeface="Pacifico" panose="02000000000000000000" pitchFamily="2" charset="77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mbria" panose="02040503050406030204" pitchFamily="18" charset="0"/>
          <a:ea typeface="+mn-ea"/>
          <a:cs typeface="Calibri" panose="020F05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mbria" panose="02040503050406030204" pitchFamily="18" charset="0"/>
          <a:ea typeface="+mn-ea"/>
          <a:cs typeface="Calibri" panose="020F05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mbria" panose="02040503050406030204" pitchFamily="18" charset="0"/>
          <a:ea typeface="+mn-ea"/>
          <a:cs typeface="Calibri" panose="020F05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Calibri" panose="020F05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mbria" panose="02040503050406030204" pitchFamily="18" charset="0"/>
          <a:ea typeface="+mn-ea"/>
          <a:cs typeface="Calibri" panose="020F05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F4B81F7-39A4-8C40-B328-DE13AF9C2BDE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792D31-8D00-A742-AF14-A7B485D59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AB0FF-4F06-6D41-82FE-031DA3B9F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83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0DC77-B428-0C46-881E-59C7C8336E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sap" panose="020F0504030102060203" pitchFamily="34" charset="77"/>
              </a:defRPr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79D82-912D-8D48-A7DA-BDB9DCAAA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sap" panose="020F0504030102060203" pitchFamily="34" charset="77"/>
              </a:defRPr>
            </a:lvl1pPr>
          </a:lstStyle>
          <a:p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301F9-10AA-C546-A708-EF5D50852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sap" panose="020F0504030102060203" pitchFamily="34" charset="77"/>
              </a:defRPr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226152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sap" panose="020F0504030102060203" pitchFamily="34" charset="77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sap" panose="020F05040301020602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sap" panose="020F05040301020602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sap" panose="020F05040301020602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sap" panose="020F05040301020602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sap" panose="020F05040301020602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F76665F-54C1-A14D-83B4-53E5D2CA67F6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F792D31-8D00-A742-AF14-A7B485D59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sk-SK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7AB0FF-4F06-6D41-82FE-031DA3B9FD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98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k-SK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0DC77-B428-0C46-881E-59C7C8336E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Dosis" panose="02010503020202060003" pitchFamily="2" charset="77"/>
              </a:defRPr>
            </a:lvl1pPr>
          </a:lstStyle>
          <a:p>
            <a:fld id="{124589ED-2642-014E-982E-52A82C0C4B9E}" type="datetimeFigureOut">
              <a:rPr lang="sk-SK" smtClean="0"/>
              <a:pPr/>
              <a:t>28. 7. 2026</a:t>
            </a:fld>
            <a:endParaRPr lang="sk-SK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79D82-912D-8D48-A7DA-BDB9DCAAAD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Dosis" panose="02010503020202060003" pitchFamily="2" charset="77"/>
              </a:defRPr>
            </a:lvl1pPr>
          </a:lstStyle>
          <a:p>
            <a:endParaRPr lang="sk-S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301F9-10AA-C546-A708-EF5D50852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Dosis" panose="02010503020202060003" pitchFamily="2" charset="77"/>
              </a:defRPr>
            </a:lvl1pPr>
          </a:lstStyle>
          <a:p>
            <a:fld id="{56A53769-15CC-0B41-BDA5-8C495FBA4A1C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74732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ScriptoramaMarkdownJF" pitchFamily="2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Dosis" panose="02010503020202060003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Dosis" panose="02010503020202060003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Dosis" panose="02010503020202060003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osis" panose="02010503020202060003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Dosis" panose="02010503020202060003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zmove-dobrodruzstva.sk/" TargetMode="External"/><Relationship Id="rId2" Type="http://schemas.openxmlformats.org/officeDocument/2006/relationships/hyperlink" Target="http://www.centrumslniecko.sk/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bezmodrin.sk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AAD89-1646-6A99-8608-A6442C52FB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k-SK" sz="4000" dirty="0">
                <a:solidFill>
                  <a:srgbClr val="0070C0"/>
                </a:solidFill>
              </a:rPr>
              <a:t>Ako odhaliť násilie na dieťati a ako postupovať?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4F284B5-5220-0DBD-94B1-289322BF11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 dirty="0"/>
          </a:p>
          <a:p>
            <a:endParaRPr lang="sk-SK" dirty="0"/>
          </a:p>
          <a:p>
            <a:r>
              <a:rPr lang="sk-SK" sz="3200" dirty="0">
                <a:solidFill>
                  <a:srgbClr val="0070C0"/>
                </a:solidFill>
              </a:rPr>
              <a:t>Mgr. Mariana Kováčová, PhD.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A6A0F0-C0AE-6CC2-1E43-48E062248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858" y="488959"/>
            <a:ext cx="1727835" cy="86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75224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157FEA-AD51-9F79-0E82-9D73CE1B5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153124"/>
          </a:xfrm>
        </p:spPr>
        <p:txBody>
          <a:bodyPr>
            <a:normAutofit fontScale="90000"/>
          </a:bodyPr>
          <a:lstStyle/>
          <a:p>
            <a:r>
              <a:rPr lang="sk-SK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sk-SK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sk-SK" sz="4400" b="1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Riziká na strane dieťaťa, rodiča, prostredia a rizikové situácie :</a:t>
            </a:r>
            <a:r>
              <a:rPr lang="sk-SK" sz="44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sk-SK" sz="440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sk-SK" dirty="0">
              <a:solidFill>
                <a:schemeClr val="accent5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25D86D91-6B6E-EBED-6F7B-6F724B201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18249"/>
            <a:ext cx="10515600" cy="4577751"/>
          </a:xfrm>
        </p:spPr>
        <p:txBody>
          <a:bodyPr>
            <a:normAutofit fontScale="55000" lnSpcReduction="20000"/>
          </a:bodyPr>
          <a:lstStyle/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Zdravotné znevýhodnenie dieťaťa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Dlhodobá neprítomnosť matky v rodine 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Nevlastný rodič/ nevlastný súrodenec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Vysoká kritickosť rodiča voči dieťaťu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Rodič má nereálne očakávania od dieťaťa 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Agresívne dominantný jeden z rodičov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Rodič sám bol v detstve obeťou násilia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Psychická porucha na strane rodiča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Závislosť rodiča ( látková, nelátková) 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Rodina má nedostatok sociálnej podpory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Stresujúce situácie v rodine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Sociálne uzatvorená rodina</a:t>
            </a: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3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 rodine už bolo podozrenie na násilie</a:t>
            </a:r>
          </a:p>
          <a:p>
            <a:endParaRPr lang="sk-SK" sz="3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90672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463CC2BF-1C9F-1BAF-3A42-9D6AECB6665B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258" y="0"/>
            <a:ext cx="1157748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280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D18D53-4615-3AE8-80C7-D7DDB56D5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chemeClr val="accent1"/>
                </a:solidFill>
              </a:rPr>
              <a:t>          </a:t>
            </a:r>
            <a:r>
              <a:rPr lang="sk-SK" dirty="0" err="1">
                <a:solidFill>
                  <a:schemeClr val="accent1"/>
                </a:solidFill>
              </a:rPr>
              <a:t>www.bezmodrin.sk</a:t>
            </a:r>
            <a:endParaRPr lang="sk-SK" dirty="0">
              <a:solidFill>
                <a:schemeClr val="accent1"/>
              </a:solidFill>
            </a:endParaRPr>
          </a:p>
        </p:txBody>
      </p:sp>
      <p:pic>
        <p:nvPicPr>
          <p:cNvPr id="5" name="Zástupný objekt pre obsah 4">
            <a:extLst>
              <a:ext uri="{FF2B5EF4-FFF2-40B4-BE49-F238E27FC236}">
                <a16:creationId xmlns:a16="http://schemas.microsoft.com/office/drawing/2014/main" id="{2DF3F85E-6534-7DED-7EF1-080E471EB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764" y="1342564"/>
            <a:ext cx="9569885" cy="5515436"/>
          </a:xfrm>
        </p:spPr>
      </p:pic>
    </p:spTree>
    <p:extLst>
      <p:ext uri="{BB962C8B-B14F-4D97-AF65-F5344CB8AC3E}">
        <p14:creationId xmlns:p14="http://schemas.microsoft.com/office/powerpoint/2010/main" val="1611052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ok 2">
            <a:extLst>
              <a:ext uri="{FF2B5EF4-FFF2-40B4-BE49-F238E27FC236}">
                <a16:creationId xmlns:a16="http://schemas.microsoft.com/office/drawing/2014/main" id="{82E5ECBD-BAA0-AF1F-46AC-439AF69A5353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7134" y="147483"/>
            <a:ext cx="10020822" cy="6430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7598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2B9447-A8C4-35B4-E97F-84FFE2076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chemeClr val="accent5"/>
                </a:solidFill>
              </a:rPr>
              <a:t>Ako postupovať?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959E225C-EFDF-6375-81DC-B16AF15905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sk-SK" sz="3200" dirty="0">
              <a:solidFill>
                <a:schemeClr val="accent5"/>
              </a:solidFill>
            </a:endParaRPr>
          </a:p>
          <a:p>
            <a:r>
              <a:rPr lang="sk-SK" sz="3200" b="1" dirty="0"/>
              <a:t>Ako reagovať ak sa dieťa zdôverí? </a:t>
            </a:r>
          </a:p>
          <a:p>
            <a:endParaRPr lang="sk-SK" sz="3200" b="1" dirty="0"/>
          </a:p>
          <a:p>
            <a:r>
              <a:rPr lang="sk-SK" sz="3200" b="1" dirty="0"/>
              <a:t>Čomu sa vyvarovať? </a:t>
            </a:r>
          </a:p>
          <a:p>
            <a:endParaRPr lang="sk-SK" sz="3200" b="1" dirty="0"/>
          </a:p>
          <a:p>
            <a:r>
              <a:rPr lang="sk-SK" sz="3200" b="1" dirty="0"/>
              <a:t>Čo urobiť, aby som dieťaťu neublížil/a  a druhotne ho </a:t>
            </a:r>
            <a:r>
              <a:rPr lang="sk-SK" sz="3200" b="1" dirty="0" err="1"/>
              <a:t>neviktimizoval</a:t>
            </a:r>
            <a:r>
              <a:rPr lang="sk-SK" sz="3200" b="1" dirty="0"/>
              <a:t>/a?</a:t>
            </a:r>
          </a:p>
        </p:txBody>
      </p:sp>
    </p:spTree>
    <p:extLst>
      <p:ext uri="{BB962C8B-B14F-4D97-AF65-F5344CB8AC3E}">
        <p14:creationId xmlns:p14="http://schemas.microsoft.com/office/powerpoint/2010/main" val="3383876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B0BA23-E72B-4298-EF5F-0D00DF796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chemeClr val="accent1"/>
                </a:solidFill>
              </a:rPr>
              <a:t>Tak ako na to?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1E8A480C-9BC9-A749-34B9-6FB493CCD8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k-SK" dirty="0">
                <a:solidFill>
                  <a:schemeClr val="accent1"/>
                </a:solidFill>
              </a:rPr>
              <a:t>Všímať si deti, fyzické a psychické zmeny, zmeny v správaní, brať do úvahy riziká ( na strane dieťaťa/rodiny/rizikové situácie)</a:t>
            </a:r>
          </a:p>
          <a:p>
            <a:r>
              <a:rPr lang="sk-SK" dirty="0">
                <a:solidFill>
                  <a:schemeClr val="accent1"/>
                </a:solidFill>
              </a:rPr>
              <a:t>Vytvoriť im bezpečný priestor</a:t>
            </a:r>
          </a:p>
          <a:p>
            <a:r>
              <a:rPr lang="sk-SK" dirty="0">
                <a:solidFill>
                  <a:schemeClr val="accent1"/>
                </a:solidFill>
              </a:rPr>
              <a:t>Hovoriť s deťmi v súlade s ich vývinovými štádiami, čo je OK a čo nie je OK (  napr. KOZMO a jeho </a:t>
            </a:r>
            <a:r>
              <a:rPr lang="sk-SK" dirty="0" err="1">
                <a:solidFill>
                  <a:schemeClr val="accent1"/>
                </a:solidFill>
              </a:rPr>
              <a:t>dobrodužstvá</a:t>
            </a:r>
            <a:r>
              <a:rPr lang="sk-SK" dirty="0">
                <a:solidFill>
                  <a:schemeClr val="accent1"/>
                </a:solidFill>
              </a:rPr>
              <a:t>)</a:t>
            </a:r>
          </a:p>
          <a:p>
            <a:r>
              <a:rPr lang="sk-SK" dirty="0">
                <a:solidFill>
                  <a:schemeClr val="accent1"/>
                </a:solidFill>
              </a:rPr>
              <a:t>Komunikovať s kolegami, odborným tímom o podozrení </a:t>
            </a:r>
          </a:p>
          <a:p>
            <a:r>
              <a:rPr lang="sk-SK" dirty="0">
                <a:solidFill>
                  <a:schemeClr val="accent1"/>
                </a:solidFill>
              </a:rPr>
              <a:t>Poznať postupy v inštitúcii, kde pracujem, ak mám podozrenie ( Dieťa nevypočúvam ale  sprevádzam) </a:t>
            </a:r>
          </a:p>
          <a:p>
            <a:r>
              <a:rPr lang="sk-SK" dirty="0">
                <a:solidFill>
                  <a:schemeClr val="accent1"/>
                </a:solidFill>
              </a:rPr>
              <a:t>Čo urobiť, ak inštitúcia nereaguje? Nahlásiť či nenahlásiť? </a:t>
            </a:r>
          </a:p>
          <a:p>
            <a:r>
              <a:rPr lang="sk-SK" dirty="0">
                <a:solidFill>
                  <a:schemeClr val="accent1"/>
                </a:solidFill>
              </a:rPr>
              <a:t>Multidisciplinárna spolupráca/ Kde nahlásiť?  A čo nahlásiť?</a:t>
            </a:r>
          </a:p>
          <a:p>
            <a:r>
              <a:rPr lang="sk-SK" dirty="0">
                <a:solidFill>
                  <a:schemeClr val="accent1"/>
                </a:solidFill>
              </a:rPr>
              <a:t>Ak chcem pomôcť, je dôležité sa postarať aj sám o seba.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4666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00220F-8C7F-7A02-9EA6-A4A2DABC5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>
                <a:solidFill>
                  <a:schemeClr val="accent1"/>
                </a:solidFill>
              </a:rPr>
              <a:t>Ako účinne chrániť deti pred násilím?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A9DAB29-08AB-8FE4-D40B-A5B86B70EA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>
                <a:solidFill>
                  <a:schemeClr val="accent1"/>
                </a:solidFill>
              </a:rPr>
              <a:t>Prevencia ( primárna, sekundárna </a:t>
            </a:r>
            <a:r>
              <a:rPr lang="sk-SK" dirty="0" err="1">
                <a:solidFill>
                  <a:schemeClr val="accent1"/>
                </a:solidFill>
              </a:rPr>
              <a:t>terciálna</a:t>
            </a:r>
            <a:r>
              <a:rPr lang="sk-SK" dirty="0">
                <a:solidFill>
                  <a:schemeClr val="accent1"/>
                </a:solidFill>
              </a:rPr>
              <a:t>)</a:t>
            </a:r>
          </a:p>
          <a:p>
            <a:r>
              <a:rPr lang="sk-SK" dirty="0">
                <a:solidFill>
                  <a:schemeClr val="accent1"/>
                </a:solidFill>
              </a:rPr>
              <a:t>Informovanie ( detí, dospelých, zamestnancov, dobrovoľníkov)</a:t>
            </a:r>
          </a:p>
          <a:p>
            <a:pPr marL="0" indent="0">
              <a:buNone/>
            </a:pPr>
            <a:r>
              <a:rPr lang="sk-SK" dirty="0">
                <a:solidFill>
                  <a:schemeClr val="accent1"/>
                </a:solidFill>
              </a:rPr>
              <a:t>  Deti vedia čo je OK, dospelí vedia čo je OK , spoločnosť vie čo je OK </a:t>
            </a:r>
          </a:p>
          <a:p>
            <a:pPr marL="0" indent="0">
              <a:buNone/>
            </a:pPr>
            <a:r>
              <a:rPr lang="sk-SK" dirty="0">
                <a:solidFill>
                  <a:schemeClr val="accent1"/>
                </a:solidFill>
              </a:rPr>
              <a:t>     ........................</a:t>
            </a:r>
            <a:r>
              <a:rPr lang="sk-SK" dirty="0" err="1">
                <a:solidFill>
                  <a:schemeClr val="accent1"/>
                </a:solidFill>
              </a:rPr>
              <a:t>Tabuizácia</a:t>
            </a:r>
            <a:r>
              <a:rPr lang="sk-SK" dirty="0">
                <a:solidFill>
                  <a:schemeClr val="accent1"/>
                </a:solidFill>
              </a:rPr>
              <a:t> nepomáha...</a:t>
            </a:r>
          </a:p>
          <a:p>
            <a:r>
              <a:rPr lang="sk-SK" dirty="0">
                <a:solidFill>
                  <a:schemeClr val="accent1"/>
                </a:solidFill>
              </a:rPr>
              <a:t>Eliminácia rizík ( </a:t>
            </a:r>
            <a:r>
              <a:rPr lang="sk-SK" dirty="0" err="1">
                <a:solidFill>
                  <a:schemeClr val="accent1"/>
                </a:solidFill>
              </a:rPr>
              <a:t>safeguardingové</a:t>
            </a:r>
            <a:r>
              <a:rPr lang="sk-SK" dirty="0">
                <a:solidFill>
                  <a:schemeClr val="accent1"/>
                </a:solidFill>
              </a:rPr>
              <a:t> opatrenia v každej organizácii, ktorá pracuje s deťmi – bezpečné prostredie, bezpeční dospelí  jasné postupy na elimináciu násilia na deťoch a ich ochranu....) </a:t>
            </a: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613509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8A49E7-E6B1-CEF7-2B33-0E7D24E53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523049"/>
          </a:xfrm>
        </p:spPr>
        <p:txBody>
          <a:bodyPr>
            <a:normAutofit/>
          </a:bodyPr>
          <a:lstStyle/>
          <a:p>
            <a:pPr algn="ctr"/>
            <a:r>
              <a:rPr lang="sk-SK" sz="4400" dirty="0">
                <a:solidFill>
                  <a:srgbClr val="0070C0"/>
                </a:solidFill>
              </a:rPr>
              <a:t>Ďakujem za pozornosť..</a:t>
            </a:r>
            <a:r>
              <a:rPr lang="sk-SK" sz="2400" dirty="0">
                <a:solidFill>
                  <a:srgbClr val="0070C0"/>
                </a:solidFill>
              </a:rPr>
              <a:t/>
            </a:r>
            <a:br>
              <a:rPr lang="sk-SK" sz="2400" dirty="0">
                <a:solidFill>
                  <a:srgbClr val="0070C0"/>
                </a:solidFill>
              </a:rPr>
            </a:br>
            <a:r>
              <a:rPr lang="sk-SK" sz="2400" dirty="0">
                <a:solidFill>
                  <a:srgbClr val="0070C0"/>
                </a:solidFill>
              </a:rPr>
              <a:t/>
            </a:r>
            <a:br>
              <a:rPr lang="sk-SK" sz="2400" dirty="0">
                <a:solidFill>
                  <a:srgbClr val="0070C0"/>
                </a:solidFill>
              </a:rPr>
            </a:br>
            <a:r>
              <a:rPr lang="sk-SK" sz="2400" dirty="0">
                <a:solidFill>
                  <a:srgbClr val="0070C0"/>
                </a:solidFill>
              </a:rPr>
              <a:t>Mgr. Mariana Kováčová, PhD.</a:t>
            </a:r>
            <a:br>
              <a:rPr lang="sk-SK" sz="2400" dirty="0">
                <a:solidFill>
                  <a:srgbClr val="0070C0"/>
                </a:solidFill>
              </a:rPr>
            </a:br>
            <a:r>
              <a:rPr lang="sk-SK" sz="2400" dirty="0">
                <a:solidFill>
                  <a:srgbClr val="0070C0"/>
                </a:solidFill>
              </a:rPr>
              <a:t/>
            </a:r>
            <a:br>
              <a:rPr lang="sk-SK" sz="2400" dirty="0">
                <a:solidFill>
                  <a:srgbClr val="0070C0"/>
                </a:solidFill>
              </a:rPr>
            </a:br>
            <a:r>
              <a:rPr lang="sk-SK" sz="2400" dirty="0">
                <a:solidFill>
                  <a:srgbClr val="0070C0"/>
                </a:solidFill>
              </a:rPr>
              <a:t/>
            </a:r>
            <a:br>
              <a:rPr lang="sk-SK" sz="2400" dirty="0">
                <a:solidFill>
                  <a:srgbClr val="0070C0"/>
                </a:solidFill>
              </a:rPr>
            </a:br>
            <a:r>
              <a:rPr lang="sk-SK" sz="2400" dirty="0" err="1">
                <a:solidFill>
                  <a:srgbClr val="0070C0"/>
                </a:solidFill>
              </a:rPr>
              <a:t>info@centrumslniecko.sk</a:t>
            </a:r>
            <a:endParaRPr lang="sk-SK" sz="2400" dirty="0">
              <a:solidFill>
                <a:srgbClr val="0070C0"/>
              </a:solidFill>
            </a:endParaRP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DE87B5-212F-DCEC-CA9D-BB51A959A4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r>
              <a:rPr lang="sk-SK" sz="3200" dirty="0">
                <a:hlinkClick r:id="rId2"/>
              </a:rPr>
              <a:t>www.centrumslniecko.sk</a:t>
            </a:r>
            <a:endParaRPr lang="sk-SK" sz="3200" dirty="0"/>
          </a:p>
          <a:p>
            <a:pPr algn="ctr"/>
            <a:r>
              <a:rPr lang="sk-SK" sz="3200" dirty="0">
                <a:hlinkClick r:id="rId3"/>
              </a:rPr>
              <a:t>www.kozmove-dobrodruzstva.sk</a:t>
            </a:r>
            <a:endParaRPr lang="sk-SK" sz="3200" dirty="0"/>
          </a:p>
          <a:p>
            <a:pPr algn="ctr"/>
            <a:r>
              <a:rPr lang="sk-SK" sz="3200" dirty="0">
                <a:hlinkClick r:id="rId4"/>
              </a:rPr>
              <a:t>www.bezmodrin.sk</a:t>
            </a:r>
            <a:endParaRPr lang="sk-SK" sz="3200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31865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0117D6-2E74-52A8-A860-375146C00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699202"/>
          </a:xfrm>
        </p:spPr>
        <p:txBody>
          <a:bodyPr/>
          <a:lstStyle/>
          <a:p>
            <a:pPr algn="ctr"/>
            <a:r>
              <a:rPr lang="sk-SK" dirty="0">
                <a:solidFill>
                  <a:schemeClr val="accent1"/>
                </a:solidFill>
              </a:rPr>
              <a:t>Kto som? Čo robím?  </a:t>
            </a:r>
            <a:br>
              <a:rPr lang="sk-SK" dirty="0">
                <a:solidFill>
                  <a:schemeClr val="accent1"/>
                </a:solidFill>
              </a:rPr>
            </a:br>
            <a:r>
              <a:rPr lang="sk-SK" dirty="0">
                <a:solidFill>
                  <a:schemeClr val="accent1"/>
                </a:solidFill>
              </a:rPr>
              <a:t>Ako môžem pomôcť/ podporiť?</a:t>
            </a:r>
          </a:p>
        </p:txBody>
      </p:sp>
      <p:pic>
        <p:nvPicPr>
          <p:cNvPr id="3" name="Zástupný objekt pre obsah 4">
            <a:extLst>
              <a:ext uri="{FF2B5EF4-FFF2-40B4-BE49-F238E27FC236}">
                <a16:creationId xmlns:a16="http://schemas.microsoft.com/office/drawing/2014/main" id="{33B254D4-0D09-5E53-8C55-20950543206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1805950"/>
            <a:ext cx="5081751" cy="468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95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1854C7-74CC-AC6D-734B-078D56FBC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rgbClr val="0070C0"/>
                </a:solidFill>
              </a:rPr>
              <a:t>Prečo je ťažké identifikovať </a:t>
            </a:r>
            <a:r>
              <a:rPr lang="sk-SK" dirty="0" err="1">
                <a:solidFill>
                  <a:srgbClr val="0070C0"/>
                </a:solidFill>
              </a:rPr>
              <a:t>ne</a:t>
            </a:r>
            <a:r>
              <a:rPr lang="sk-SK" dirty="0">
                <a:solidFill>
                  <a:srgbClr val="0070C0"/>
                </a:solidFill>
              </a:rPr>
              <a:t>(viditeľné) násilie na deťoch 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5284F1DE-0910-9A1E-65EE-C0DD13B48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48582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sk-SK" sz="3400" b="1" dirty="0">
              <a:solidFill>
                <a:srgbClr val="0070C0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sk-SK" sz="3400" b="1" dirty="0">
                <a:solidFill>
                  <a:srgbClr val="0070C0"/>
                </a:solidFill>
              </a:rPr>
              <a:t>Bariéry na našej strane </a:t>
            </a:r>
          </a:p>
          <a:p>
            <a:pPr marL="0" indent="0">
              <a:buNone/>
            </a:pPr>
            <a:r>
              <a:rPr lang="sk-SK" sz="3400" b="1" dirty="0"/>
              <a:t>     </a:t>
            </a:r>
            <a:r>
              <a:rPr lang="sk-SK" sz="3100" b="1" dirty="0">
                <a:solidFill>
                  <a:srgbClr val="00B050"/>
                </a:solidFill>
              </a:rPr>
              <a:t>Nevieme? Nemôžeme? Nechceme? </a:t>
            </a:r>
          </a:p>
          <a:p>
            <a:pPr marL="0" indent="0">
              <a:buNone/>
            </a:pPr>
            <a:r>
              <a:rPr lang="sk-SK" b="1" dirty="0"/>
              <a:t>Pozeráme sa na prípad násilia na dieťati, domáceho násilia   očami dieťaťa?  </a:t>
            </a:r>
          </a:p>
          <a:p>
            <a:pPr marL="0" indent="0">
              <a:buNone/>
            </a:pPr>
            <a:r>
              <a:rPr lang="sk-SK" b="1" dirty="0"/>
              <a:t>Teória „ prehnaného trestu“/ príčina týrania je dieťa/ vyprovokovalo násilie – plačom, správaním – rodič iba stratil trpezlivosť...</a:t>
            </a:r>
          </a:p>
          <a:p>
            <a:pPr>
              <a:buFont typeface="Wingdings" pitchFamily="2" charset="2"/>
              <a:buChar char="Ø"/>
            </a:pPr>
            <a:r>
              <a:rPr lang="sk-SK" sz="3400" b="1" dirty="0">
                <a:solidFill>
                  <a:srgbClr val="0070C0"/>
                </a:solidFill>
              </a:rPr>
              <a:t>Bariéry na strane systému</a:t>
            </a:r>
          </a:p>
          <a:p>
            <a:pPr marL="0" indent="0">
              <a:buNone/>
            </a:pPr>
            <a:r>
              <a:rPr lang="sk-SK" sz="3200" b="1" dirty="0">
                <a:solidFill>
                  <a:srgbClr val="0070C0"/>
                </a:solidFill>
              </a:rPr>
              <a:t>      </a:t>
            </a:r>
            <a:r>
              <a:rPr lang="sk-SK" sz="3100" b="1" dirty="0">
                <a:solidFill>
                  <a:srgbClr val="00B050"/>
                </a:solidFill>
              </a:rPr>
              <a:t>Nevie? Nechce?  Nemôže? </a:t>
            </a:r>
          </a:p>
          <a:p>
            <a:pPr marL="0" indent="0">
              <a:buNone/>
            </a:pPr>
            <a:r>
              <a:rPr lang="sk-SK" sz="2600" b="1" dirty="0"/>
              <a:t>Tendencia „naprávať – reformovať“</a:t>
            </a:r>
          </a:p>
          <a:p>
            <a:pPr>
              <a:buFont typeface="Wingdings" pitchFamily="2" charset="2"/>
              <a:buChar char="Ø"/>
            </a:pPr>
            <a:r>
              <a:rPr lang="sk-SK" sz="3400" b="1" dirty="0">
                <a:solidFill>
                  <a:srgbClr val="0070C0"/>
                </a:solidFill>
              </a:rPr>
              <a:t>Bariéry na strane dieťaťa </a:t>
            </a:r>
          </a:p>
          <a:p>
            <a:pPr marL="0" indent="0">
              <a:buNone/>
            </a:pPr>
            <a:r>
              <a:rPr lang="sk-SK" sz="3100" b="1" dirty="0">
                <a:solidFill>
                  <a:srgbClr val="00B050"/>
                </a:solidFill>
              </a:rPr>
              <a:t>      Nevie? Nechce?  Nemôže?</a:t>
            </a:r>
            <a:endParaRPr lang="sk-SK" sz="3100" b="1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sk-SK" sz="3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1257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5FBA36-1D1F-EA24-4BE0-23D23AD93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rgbClr val="0070C0"/>
                </a:solidFill>
              </a:rPr>
              <a:t>Bariéry na strane dieťaťa/ Prečo  mlčia?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C321F47F-C7C9-7056-1674-BA0D8B2AA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8493"/>
            <a:ext cx="10515600" cy="4677508"/>
          </a:xfrm>
        </p:spPr>
        <p:txBody>
          <a:bodyPr>
            <a:normAutofit fontScale="77500" lnSpcReduction="20000"/>
          </a:bodyPr>
          <a:lstStyle/>
          <a:p>
            <a:endParaRPr lang="sk-SK" dirty="0"/>
          </a:p>
          <a:p>
            <a:pPr>
              <a:buFont typeface="Wingdings" pitchFamily="2" charset="2"/>
              <a:buChar char="Ø"/>
            </a:pPr>
            <a:r>
              <a:rPr lang="sk-SK" sz="3200" b="1" dirty="0">
                <a:solidFill>
                  <a:schemeClr val="accent1"/>
                </a:solidFill>
              </a:rPr>
              <a:t>Posolstvo rozprávok </a:t>
            </a:r>
          </a:p>
          <a:p>
            <a:pPr marL="0" indent="0">
              <a:buNone/>
            </a:pPr>
            <a:r>
              <a:rPr lang="sk-SK" dirty="0"/>
              <a:t>Pokiaľ je v rozprávke dieťa týrané, bité, ide o niekoho cudzieho, prípadne o nevlastného rodiča. Posolstvo, ktoré deti od malička dostávajú z rozprávok, že ublížiť im môže len niekto cudzí a že ak im ubližujú rodičia, tak iba pre ich dobro ( chudobní rodičia opúšťajú svoje deti v lese, lebo im nemajú dať čo jesť)..</a:t>
            </a:r>
          </a:p>
          <a:p>
            <a:pPr>
              <a:buFont typeface="Wingdings" pitchFamily="2" charset="2"/>
              <a:buChar char="Ø"/>
            </a:pPr>
            <a:r>
              <a:rPr lang="sk-SK" sz="3200" b="1" dirty="0">
                <a:solidFill>
                  <a:schemeClr val="accent1"/>
                </a:solidFill>
              </a:rPr>
              <a:t>Týrané deti sú silno citovo viazané k týrajúcim rodičom </a:t>
            </a:r>
          </a:p>
          <a:p>
            <a:pPr>
              <a:buFont typeface="Wingdings" pitchFamily="2" charset="2"/>
              <a:buChar char="Ø"/>
            </a:pPr>
            <a:r>
              <a:rPr lang="sk-SK" sz="3200" b="1" dirty="0">
                <a:solidFill>
                  <a:schemeClr val="accent1"/>
                </a:solidFill>
              </a:rPr>
              <a:t>Týrané deti popierajú, že im ubližuje blízka osoba – sú na ňu naviazané, lebo sú na nej závislé , aby im týrajúci rodič zabezpečil základné životné potreby</a:t>
            </a:r>
          </a:p>
          <a:p>
            <a:pPr>
              <a:buFont typeface="Wingdings" pitchFamily="2" charset="2"/>
              <a:buChar char="Ø"/>
            </a:pPr>
            <a:r>
              <a:rPr lang="sk-SK" sz="3200" b="1" dirty="0">
                <a:solidFill>
                  <a:schemeClr val="accent1"/>
                </a:solidFill>
              </a:rPr>
              <a:t>Týrané deti sú týrajúcemu rodičovi vďačné za svoj život – za akýkoľvek náznak láskavosti. </a:t>
            </a:r>
          </a:p>
          <a:p>
            <a:pPr>
              <a:buFont typeface="Wingdings" pitchFamily="2" charset="2"/>
              <a:buChar char="Ø"/>
            </a:pPr>
            <a:r>
              <a:rPr lang="sk-SK" sz="3100" b="1" dirty="0">
                <a:solidFill>
                  <a:schemeClr val="accent1"/>
                </a:solidFill>
              </a:rPr>
              <a:t>Týrané dieťa môže odmietať opustiť alebo rozbiť rodinu z lásky                k netýrajúcemu rodičovi, súrodencom, či domácemu zvieratku</a:t>
            </a:r>
          </a:p>
        </p:txBody>
      </p:sp>
    </p:spTree>
    <p:extLst>
      <p:ext uri="{BB962C8B-B14F-4D97-AF65-F5344CB8AC3E}">
        <p14:creationId xmlns:p14="http://schemas.microsoft.com/office/powerpoint/2010/main" val="3179721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FEB594-5DD9-8647-F7C5-F08E12A29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>
                <a:solidFill>
                  <a:srgbClr val="0070C0"/>
                </a:solidFill>
              </a:rPr>
              <a:t> </a:t>
            </a:r>
            <a:br>
              <a:rPr lang="sk-SK" dirty="0">
                <a:solidFill>
                  <a:srgbClr val="0070C0"/>
                </a:solidFill>
              </a:rPr>
            </a:br>
            <a:r>
              <a:rPr lang="sk-SK" dirty="0">
                <a:solidFill>
                  <a:srgbClr val="0070C0"/>
                </a:solidFill>
              </a:rPr>
              <a:t>Bariéry na strane dieťaťa</a:t>
            </a:r>
            <a:br>
              <a:rPr lang="sk-SK" dirty="0">
                <a:solidFill>
                  <a:srgbClr val="0070C0"/>
                </a:solidFill>
              </a:rPr>
            </a:br>
            <a:endParaRPr lang="sk-SK" dirty="0">
              <a:solidFill>
                <a:srgbClr val="0070C0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3ADB44BA-BB25-9534-AD1B-8DEA464053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k-SK" dirty="0">
                <a:solidFill>
                  <a:srgbClr val="0070C0"/>
                </a:solidFill>
              </a:rPr>
              <a:t>Týrané deti sú emocionálne spútané zážitkami týrania.</a:t>
            </a:r>
          </a:p>
          <a:p>
            <a:pPr>
              <a:buFont typeface="Wingdings" pitchFamily="2" charset="2"/>
              <a:buChar char="Ø"/>
            </a:pPr>
            <a:r>
              <a:rPr lang="sk-SK" dirty="0">
                <a:solidFill>
                  <a:srgbClr val="0070C0"/>
                </a:solidFill>
              </a:rPr>
              <a:t>Sú  často ponechané na seba, aby si poradili s negatívnymi pocitmi voči sebe a paradoxne pozitívnymi citmi  voči páchateľom.</a:t>
            </a:r>
          </a:p>
          <a:p>
            <a:pPr>
              <a:buFont typeface="Wingdings" pitchFamily="2" charset="2"/>
              <a:buChar char="Ø"/>
            </a:pPr>
            <a:r>
              <a:rPr lang="sk-SK" dirty="0">
                <a:solidFill>
                  <a:srgbClr val="0070C0"/>
                </a:solidFill>
              </a:rPr>
              <a:t>Niektoré deti sú šťastné, že sa dostali preč so svojich domovov, iné akoby odmietali  záchranu.</a:t>
            </a:r>
          </a:p>
          <a:p>
            <a:pPr>
              <a:buFont typeface="Wingdings" pitchFamily="2" charset="2"/>
              <a:buChar char="Ø"/>
            </a:pPr>
            <a:r>
              <a:rPr lang="sk-SK" dirty="0">
                <a:solidFill>
                  <a:srgbClr val="0070C0"/>
                </a:solidFill>
              </a:rPr>
              <a:t>Týraným deťom, ktorým chýba pocit základnej dôvery trvá často dlhší čas , kým dokážu prijať myšlienku, že iní dospelí  to s nimi môžu myslieť dobre.</a:t>
            </a:r>
          </a:p>
          <a:p>
            <a:pPr>
              <a:buFont typeface="Wingdings" pitchFamily="2" charset="2"/>
              <a:buChar char="Ø"/>
            </a:pPr>
            <a:r>
              <a:rPr lang="sk-SK" dirty="0">
                <a:solidFill>
                  <a:srgbClr val="0070C0"/>
                </a:solidFill>
              </a:rPr>
              <a:t>Týrané dieťa dúfa, že prežije, ak bude láska týrajúceho rodiča silnejšia – teda ak nebude vyvolávať žiadne problémy.</a:t>
            </a:r>
          </a:p>
          <a:p>
            <a:pPr>
              <a:buFont typeface="Wingdings" pitchFamily="2" charset="2"/>
              <a:buChar char="Ø"/>
            </a:pPr>
            <a:r>
              <a:rPr lang="sk-SK" dirty="0">
                <a:solidFill>
                  <a:srgbClr val="0070C0"/>
                </a:solidFill>
              </a:rPr>
              <a:t>Niektoré  týrané deti veria, že prežijú, ak budú mať hodnotu pre  rodičov.  </a:t>
            </a:r>
          </a:p>
          <a:p>
            <a:pPr>
              <a:buFont typeface="Wingdings" pitchFamily="2" charset="2"/>
              <a:buChar char="Ø"/>
            </a:pPr>
            <a:r>
              <a:rPr lang="sk-SK" dirty="0">
                <a:solidFill>
                  <a:srgbClr val="0070C0"/>
                </a:solidFill>
              </a:rPr>
              <a:t>Niektoré týrané deti prijímajú rolu obetného baránka či starostlivého rodiča.</a:t>
            </a:r>
          </a:p>
          <a:p>
            <a:endParaRPr lang="sk-SK" dirty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97892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E99F14-2E28-14A8-6BB2-93A11F06B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chemeClr val="accent1"/>
                </a:solidFill>
              </a:rPr>
              <a:t>Ako identifikovať, že môže dochádzať         k násiliu na dieťati? 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62CF8EA7-138B-C454-81B5-17119157E6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sk-SK" dirty="0"/>
              <a:t> </a:t>
            </a:r>
            <a:r>
              <a:rPr lang="sk-SK" dirty="0">
                <a:solidFill>
                  <a:schemeClr val="accent5"/>
                </a:solidFill>
              </a:rPr>
              <a:t>Poznať špecifické prejavy dieťaťa so </a:t>
            </a:r>
            <a:r>
              <a:rPr lang="sk-SK" dirty="0" err="1">
                <a:solidFill>
                  <a:schemeClr val="accent5"/>
                </a:solidFill>
              </a:rPr>
              <a:t>sy</a:t>
            </a:r>
            <a:r>
              <a:rPr lang="sk-SK" dirty="0">
                <a:solidFill>
                  <a:schemeClr val="accent5"/>
                </a:solidFill>
              </a:rPr>
              <a:t> CAN, CSA v súlade s vývinovými obdobiami dieťaťa.</a:t>
            </a:r>
          </a:p>
          <a:p>
            <a:pPr>
              <a:buFont typeface="Wingdings" pitchFamily="2" charset="2"/>
              <a:buChar char="Ø"/>
            </a:pPr>
            <a:r>
              <a:rPr lang="sk-SK" dirty="0">
                <a:solidFill>
                  <a:schemeClr val="accent5"/>
                </a:solidFill>
              </a:rPr>
              <a:t>Poznať riziká v kontexte </a:t>
            </a:r>
            <a:r>
              <a:rPr lang="sk-SK" dirty="0" err="1">
                <a:solidFill>
                  <a:schemeClr val="accent5"/>
                </a:solidFill>
              </a:rPr>
              <a:t>sy</a:t>
            </a:r>
            <a:r>
              <a:rPr lang="sk-SK" dirty="0">
                <a:solidFill>
                  <a:schemeClr val="accent5"/>
                </a:solidFill>
              </a:rPr>
              <a:t> CAN a CSA (na strane dieťaťa,  na strane prostredia a rizikové situácie) </a:t>
            </a:r>
          </a:p>
          <a:p>
            <a:pPr>
              <a:buFont typeface="Wingdings" pitchFamily="2" charset="2"/>
              <a:buChar char="Ø"/>
            </a:pPr>
            <a:r>
              <a:rPr lang="sk-SK" dirty="0">
                <a:solidFill>
                  <a:schemeClr val="accent5"/>
                </a:solidFill>
              </a:rPr>
              <a:t>RAPID test ( TU v spolupráci s Centrom </a:t>
            </a:r>
            <a:r>
              <a:rPr lang="sk-SK" dirty="0" err="1">
                <a:solidFill>
                  <a:schemeClr val="accent5"/>
                </a:solidFill>
              </a:rPr>
              <a:t>Slniečko,n.o</a:t>
            </a:r>
            <a:r>
              <a:rPr lang="sk-SK" dirty="0">
                <a:solidFill>
                  <a:schemeClr val="accent5"/>
                </a:solidFill>
              </a:rPr>
              <a:t>.)</a:t>
            </a:r>
          </a:p>
          <a:p>
            <a:r>
              <a:rPr lang="sk-SK" sz="2800" dirty="0" err="1">
                <a:solidFill>
                  <a:schemeClr val="accent5"/>
                </a:solidFill>
              </a:rPr>
              <a:t>Screening</a:t>
            </a:r>
            <a:r>
              <a:rPr lang="sk-SK" sz="2800" dirty="0">
                <a:solidFill>
                  <a:schemeClr val="accent5"/>
                </a:solidFill>
              </a:rPr>
              <a:t> špecifických znakov v kresbe sex. zneužívaných detí</a:t>
            </a:r>
          </a:p>
          <a:p>
            <a:r>
              <a:rPr lang="sk-SK" sz="2800" dirty="0" err="1">
                <a:solidFill>
                  <a:schemeClr val="accent5"/>
                </a:solidFill>
              </a:rPr>
              <a:t>Screening</a:t>
            </a:r>
            <a:r>
              <a:rPr lang="sk-SK" sz="2800" dirty="0">
                <a:solidFill>
                  <a:schemeClr val="accent5"/>
                </a:solidFill>
              </a:rPr>
              <a:t> špecifických znakov v kresbe detí s podozrením na  </a:t>
            </a:r>
            <a:r>
              <a:rPr lang="sk-SK" sz="2800" dirty="0" err="1">
                <a:solidFill>
                  <a:schemeClr val="accent5"/>
                </a:solidFill>
              </a:rPr>
              <a:t>sy</a:t>
            </a:r>
            <a:r>
              <a:rPr lang="sk-SK" sz="2800" dirty="0">
                <a:solidFill>
                  <a:schemeClr val="accent5"/>
                </a:solidFill>
              </a:rPr>
              <a:t> CAN</a:t>
            </a:r>
          </a:p>
          <a:p>
            <a:r>
              <a:rPr lang="sk-SK" sz="2800" dirty="0">
                <a:solidFill>
                  <a:schemeClr val="accent5"/>
                </a:solidFill>
              </a:rPr>
              <a:t>Hra, maľba, tvorivá činnosť, príbehy, bábky, hudba, vzťah......</a:t>
            </a:r>
          </a:p>
          <a:p>
            <a:pPr>
              <a:buFont typeface="Wingdings" pitchFamily="2" charset="2"/>
              <a:buChar char="Ø"/>
            </a:pPr>
            <a:endParaRPr lang="sk-SK" dirty="0"/>
          </a:p>
          <a:p>
            <a:pPr>
              <a:buFont typeface="Wingdings" pitchFamily="2" charset="2"/>
              <a:buChar char="Ø"/>
            </a:pPr>
            <a:endParaRPr lang="sk-SK" dirty="0"/>
          </a:p>
          <a:p>
            <a:pPr>
              <a:buFont typeface="Wingdings" pitchFamily="2" charset="2"/>
              <a:buChar char="Ø"/>
            </a:pPr>
            <a:endParaRPr lang="sk-SK" dirty="0"/>
          </a:p>
          <a:p>
            <a:endParaRPr lang="sk-SK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797267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84C732-61C3-F71B-9C2F-9706EA695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chemeClr val="accent5"/>
                </a:solidFill>
              </a:rPr>
              <a:t>Prejavy psychicky týraného dieťaťa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7C59E579-7ED8-3E29-CA48-2CE320A73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4731"/>
            <a:ext cx="10515600" cy="4681269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sk-SK" sz="18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sk-SK" sz="24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Príznaky, ktorým je potrebné venovať pozornosť:</a:t>
            </a:r>
            <a:endParaRPr lang="sk-SK" sz="2400" b="1" dirty="0">
              <a:solidFill>
                <a:srgbClr val="2F5496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oneskorený fyzický/psychický vývin vzhľadom k veku;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somatické problémy – bolesti brucha, pocit na zvracanie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náhle poruchy reči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nočné mory, zlé sny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neprimerané reakcie na bolesť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regresný návrat k pomočovaniu ( </a:t>
            </a:r>
            <a:r>
              <a:rPr lang="sk-SK" sz="2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enuréza</a:t>
            </a: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sk-SK" sz="2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pokakávaniu</a:t>
            </a: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 </a:t>
            </a:r>
            <a:r>
              <a:rPr lang="sk-SK" sz="22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enkopréza</a:t>
            </a: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plačlivosť, úzkostné stavy 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nechutenstvo</a:t>
            </a: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prevaha negatívnych emócií (strach, bolesť, smútok, obavy, bezmocnosť)</a:t>
            </a:r>
            <a:endParaRPr lang="sk-SK" sz="2200" dirty="0">
              <a:solidFill>
                <a:srgbClr val="21252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úzkostné a depresívne stavy</a:t>
            </a:r>
            <a:endParaRPr lang="sk-SK" sz="2200" dirty="0">
              <a:solidFill>
                <a:srgbClr val="21252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výskyt sebapoškodzovania , pokusy o samovraždu</a:t>
            </a:r>
            <a:endParaRPr lang="sk-SK" sz="2200" dirty="0">
              <a:solidFill>
                <a:srgbClr val="21252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SzPts val="1000"/>
              <a:buFont typeface="Symbol" pitchFamily="2" charset="2"/>
              <a:buChar char=""/>
              <a:tabLst>
                <a:tab pos="457200" algn="l"/>
              </a:tabLst>
            </a:pPr>
            <a:r>
              <a:rPr lang="sk-SK" sz="2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výskyt závislostí</a:t>
            </a:r>
            <a:endParaRPr lang="sk-SK" sz="2200" dirty="0">
              <a:solidFill>
                <a:srgbClr val="212529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964823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E573B1-9798-DAB3-7A35-0E5829ED63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sz="44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400" b="1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sk-SK" sz="4400" b="1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Prejavy v správaní, ktorým je potrebné venovať pozornosť:</a:t>
            </a:r>
            <a:r>
              <a:rPr lang="sk-SK" sz="4400" b="1" dirty="0">
                <a:solidFill>
                  <a:schemeClr val="accent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sk-SK" sz="4400" b="1" dirty="0">
                <a:solidFill>
                  <a:schemeClr val="accent5"/>
                </a:solidFill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sk-SK" dirty="0">
              <a:solidFill>
                <a:schemeClr val="accent5"/>
              </a:solidFill>
            </a:endParaRP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BD7B2E93-16DC-842F-7557-891BC3FAD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sk-SK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Nepokoj a napätie v správaní dieťaťa</a:t>
            </a: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;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sk-SK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ízke sebavedomie, neistota v kontakte s inými</a:t>
            </a: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;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sk-SK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ieťa žije vo vlastnom svete</a:t>
            </a: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;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sk-SK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roblémy vo vytváraní priateľstiev v kolektíve</a:t>
            </a: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;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sebapoškodzovanie alebo zmrzačovanie;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neprimeraný strach z nových situácií ;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extrémne pasívne alebo agresívne správanie ;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dieťa má obavy z kontaktovania rodičov ; 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neochota alebo neschopnosť zapojiť sa do hry;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výrazné zhoršenie prospechu, nezáujem o školu ;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000" dirty="0" err="1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neobľúbenosť</a:t>
            </a:r>
            <a:r>
              <a:rPr lang="sk-SK" sz="20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 kolektíve  detí ;</a:t>
            </a:r>
            <a:endParaRPr lang="sk-SK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801649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CCB2BD-0827-92DA-882C-0FB254927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>
                <a:solidFill>
                  <a:schemeClr val="accent5"/>
                </a:solidFill>
              </a:rPr>
              <a:t>Prejavy v správaní  - pokračovanie</a:t>
            </a:r>
          </a:p>
        </p:txBody>
      </p:sp>
      <p:sp>
        <p:nvSpPr>
          <p:cNvPr id="3" name="Zástupný objekt pre obsah 2">
            <a:extLst>
              <a:ext uri="{FF2B5EF4-FFF2-40B4-BE49-F238E27FC236}">
                <a16:creationId xmlns:a16="http://schemas.microsoft.com/office/drawing/2014/main" id="{4C3885DD-B719-238E-6B5F-75DE93A24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Symbol" pitchFamily="2" charset="2"/>
              <a:buChar char=""/>
            </a:pPr>
            <a:r>
              <a:rPr lang="sk-SK" sz="24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nesústredenosť a slabá výdrž;</a:t>
            </a:r>
            <a:endParaRPr lang="sk-SK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Symbol" pitchFamily="2" charset="2"/>
              <a:buChar char=""/>
            </a:pPr>
            <a:r>
              <a:rPr lang="sk-SK" sz="24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citová plochosť;</a:t>
            </a:r>
            <a:endParaRPr lang="sk-SK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Symbol" pitchFamily="2" charset="2"/>
              <a:buChar char=""/>
            </a:pPr>
            <a:r>
              <a:rPr lang="sk-SK" sz="24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dieťa býva obeťou šikany, alebo naopak šikanuje;</a:t>
            </a:r>
            <a:endParaRPr lang="sk-SK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4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nadmerný strach z možných omylov;</a:t>
            </a:r>
            <a:endParaRPr lang="sk-SK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Symbol" pitchFamily="2" charset="2"/>
              <a:buChar char=""/>
            </a:pPr>
            <a:r>
              <a:rPr lang="sk-SK" sz="24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nadmerná podriadenosť voči ostatným, najmä dospelým – až lepkavosť;</a:t>
            </a:r>
            <a:endParaRPr lang="sk-SK" sz="2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>
              <a:buFont typeface="Symbol" pitchFamily="2" charset="2"/>
              <a:buChar char=""/>
            </a:pPr>
            <a:r>
              <a:rPr lang="sk-SK" sz="24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nadmerná potreba uznania, pozornosti alebo citových prejavov;</a:t>
            </a:r>
            <a:endParaRPr lang="sk-SK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4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neschopnosť vyrovnať sa s pochvalou;</a:t>
            </a:r>
            <a:endParaRPr lang="sk-SK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itchFamily="2" charset="2"/>
              <a:buChar char=""/>
            </a:pPr>
            <a:r>
              <a:rPr lang="sk-SK" sz="2400" dirty="0">
                <a:solidFill>
                  <a:srgbClr val="21252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z</a:t>
            </a:r>
            <a:r>
              <a:rPr lang="sk-SK" sz="2400" dirty="0">
                <a:solidFill>
                  <a:srgbClr val="212529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áškoláctvo....</a:t>
            </a:r>
            <a:endParaRPr lang="sk-SK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94630239"/>
      </p:ext>
    </p:extLst>
  </p:cSld>
  <p:clrMapOvr>
    <a:masterClrMapping/>
  </p:clrMapOvr>
</p:sld>
</file>

<file path=ppt/theme/theme1.xml><?xml version="1.0" encoding="utf-8"?>
<a:theme xmlns:a="http://schemas.openxmlformats.org/drawingml/2006/main" name="Verejno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be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Deti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ív balík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28786</TotalTime>
  <Words>1047</Words>
  <Application>Microsoft Office PowerPoint</Application>
  <PresentationFormat>Širokouhlá</PresentationFormat>
  <Paragraphs>119</Paragraphs>
  <Slides>17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12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17</vt:i4>
      </vt:variant>
    </vt:vector>
  </HeadingPairs>
  <TitlesOfParts>
    <vt:vector size="32" baseType="lpstr">
      <vt:lpstr>Dosis</vt:lpstr>
      <vt:lpstr>Cambria</vt:lpstr>
      <vt:lpstr>Asap Medium</vt:lpstr>
      <vt:lpstr>ScriptoramaMarkdownJF</vt:lpstr>
      <vt:lpstr>Calibri</vt:lpstr>
      <vt:lpstr>Wingdings</vt:lpstr>
      <vt:lpstr>Arial</vt:lpstr>
      <vt:lpstr>Times New Roman</vt:lpstr>
      <vt:lpstr>Asap</vt:lpstr>
      <vt:lpstr>Calibri Light</vt:lpstr>
      <vt:lpstr>Symbol</vt:lpstr>
      <vt:lpstr>Pacifico</vt:lpstr>
      <vt:lpstr>Verejnost</vt:lpstr>
      <vt:lpstr>Obete</vt:lpstr>
      <vt:lpstr>Deti</vt:lpstr>
      <vt:lpstr>Ako odhaliť násilie na dieťati a ako postupovať? </vt:lpstr>
      <vt:lpstr>Kto som? Čo robím?   Ako môžem pomôcť/ podporiť?</vt:lpstr>
      <vt:lpstr>Prečo je ťažké identifikovať ne(viditeľné) násilie na deťoch ?</vt:lpstr>
      <vt:lpstr>Bariéry na strane dieťaťa/ Prečo  mlčia?</vt:lpstr>
      <vt:lpstr>  Bariéry na strane dieťaťa </vt:lpstr>
      <vt:lpstr>Ako identifikovať, že môže dochádzať         k násiliu na dieťati? </vt:lpstr>
      <vt:lpstr>Prejavy psychicky týraného dieťaťa</vt:lpstr>
      <vt:lpstr> Prejavy v správaní, ktorým je potrebné venovať pozornosť: </vt:lpstr>
      <vt:lpstr>Prejavy v správaní  - pokračovanie</vt:lpstr>
      <vt:lpstr> Riziká na strane dieťaťa, rodiča, prostredia a rizikové situácie : </vt:lpstr>
      <vt:lpstr>Prezentácia programu PowerPoint</vt:lpstr>
      <vt:lpstr>          www.bezmodrin.sk</vt:lpstr>
      <vt:lpstr>Prezentácia programu PowerPoint</vt:lpstr>
      <vt:lpstr>Ako postupovať?</vt:lpstr>
      <vt:lpstr>Tak ako na to? </vt:lpstr>
      <vt:lpstr>Ako účinne chrániť deti pred násilím?</vt:lpstr>
      <vt:lpstr>Ďakujem za pozornosť..  Mgr. Mariana Kováčová, PhD.   info@centrumslniecko.sk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Martina Slovakova</dc:creator>
  <cp:keywords/>
  <dc:description/>
  <cp:lastModifiedBy>Nagyová Arleta</cp:lastModifiedBy>
  <cp:revision>87</cp:revision>
  <cp:lastPrinted>2022-05-31T11:03:49Z</cp:lastPrinted>
  <dcterms:created xsi:type="dcterms:W3CDTF">2019-07-10T14:00:18Z</dcterms:created>
  <dcterms:modified xsi:type="dcterms:W3CDTF">2026-07-28T09:01:57Z</dcterms:modified>
  <cp:category/>
</cp:coreProperties>
</file>