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Ľudmila Hajtolová" userId="a741ec6c-b973-42bc-b43e-025332568b50" providerId="ADAL" clId="{AB101649-E5FA-4490-B8C9-B67305AA2754}"/>
    <pc:docChg chg="undo custSel addSld delSld modSld">
      <pc:chgData name="Ľudmila Hajtolová" userId="a741ec6c-b973-42bc-b43e-025332568b50" providerId="ADAL" clId="{AB101649-E5FA-4490-B8C9-B67305AA2754}" dt="2026-04-16T11:38:22.050" v="2178" actId="120"/>
      <pc:docMkLst>
        <pc:docMk/>
      </pc:docMkLst>
      <pc:sldChg chg="modSp mod">
        <pc:chgData name="Ľudmila Hajtolová" userId="a741ec6c-b973-42bc-b43e-025332568b50" providerId="ADAL" clId="{AB101649-E5FA-4490-B8C9-B67305AA2754}" dt="2026-04-14T05:50:17.599" v="1493" actId="113"/>
        <pc:sldMkLst>
          <pc:docMk/>
          <pc:sldMk cId="557865068" sldId="256"/>
        </pc:sldMkLst>
        <pc:spChg chg="mod">
          <ac:chgData name="Ľudmila Hajtolová" userId="a741ec6c-b973-42bc-b43e-025332568b50" providerId="ADAL" clId="{AB101649-E5FA-4490-B8C9-B67305AA2754}" dt="2026-04-07T11:49:12.424" v="17" actId="20577"/>
          <ac:spMkLst>
            <pc:docMk/>
            <pc:sldMk cId="557865068" sldId="256"/>
            <ac:spMk id="2" creationId="{B52635AB-3AA4-7A13-599F-7791E6E19303}"/>
          </ac:spMkLst>
        </pc:spChg>
        <pc:spChg chg="mod">
          <ac:chgData name="Ľudmila Hajtolová" userId="a741ec6c-b973-42bc-b43e-025332568b50" providerId="ADAL" clId="{AB101649-E5FA-4490-B8C9-B67305AA2754}" dt="2026-04-14T05:50:17.599" v="1493" actId="113"/>
          <ac:spMkLst>
            <pc:docMk/>
            <pc:sldMk cId="557865068" sldId="256"/>
            <ac:spMk id="3" creationId="{60650C4A-97E7-AAFC-6AE1-DB1709A52C49}"/>
          </ac:spMkLst>
        </pc:spChg>
      </pc:sldChg>
      <pc:sldChg chg="modSp mod">
        <pc:chgData name="Ľudmila Hajtolová" userId="a741ec6c-b973-42bc-b43e-025332568b50" providerId="ADAL" clId="{AB101649-E5FA-4490-B8C9-B67305AA2754}" dt="2026-04-16T11:38:22.050" v="2178" actId="120"/>
        <pc:sldMkLst>
          <pc:docMk/>
          <pc:sldMk cId="2448269588" sldId="258"/>
        </pc:sldMkLst>
        <pc:spChg chg="mod">
          <ac:chgData name="Ľudmila Hajtolová" userId="a741ec6c-b973-42bc-b43e-025332568b50" providerId="ADAL" clId="{AB101649-E5FA-4490-B8C9-B67305AA2754}" dt="2026-04-13T08:06:19.362" v="70" actId="20577"/>
          <ac:spMkLst>
            <pc:docMk/>
            <pc:sldMk cId="2448269588" sldId="258"/>
            <ac:spMk id="2" creationId="{CC824877-439D-8D31-35CA-53E20F355F2A}"/>
          </ac:spMkLst>
        </pc:spChg>
        <pc:spChg chg="mod">
          <ac:chgData name="Ľudmila Hajtolová" userId="a741ec6c-b973-42bc-b43e-025332568b50" providerId="ADAL" clId="{AB101649-E5FA-4490-B8C9-B67305AA2754}" dt="2026-04-16T11:38:22.050" v="2178" actId="120"/>
          <ac:spMkLst>
            <pc:docMk/>
            <pc:sldMk cId="2448269588" sldId="258"/>
            <ac:spMk id="3" creationId="{6E0837B9-AF3A-D5F6-AFA4-855E47242E46}"/>
          </ac:spMkLst>
        </pc:spChg>
      </pc:sldChg>
      <pc:sldChg chg="addSp delSp modSp new mod">
        <pc:chgData name="Ľudmila Hajtolová" userId="a741ec6c-b973-42bc-b43e-025332568b50" providerId="ADAL" clId="{AB101649-E5FA-4490-B8C9-B67305AA2754}" dt="2026-04-16T10:13:13.656" v="2096" actId="20577"/>
        <pc:sldMkLst>
          <pc:docMk/>
          <pc:sldMk cId="2629136997" sldId="260"/>
        </pc:sldMkLst>
        <pc:spChg chg="mod">
          <ac:chgData name="Ľudmila Hajtolová" userId="a741ec6c-b973-42bc-b43e-025332568b50" providerId="ADAL" clId="{AB101649-E5FA-4490-B8C9-B67305AA2754}" dt="2026-04-16T10:13:13.656" v="2096" actId="20577"/>
          <ac:spMkLst>
            <pc:docMk/>
            <pc:sldMk cId="2629136997" sldId="260"/>
            <ac:spMk id="2" creationId="{2003F3D6-917C-2687-3F84-7CFB0BCD8306}"/>
          </ac:spMkLst>
        </pc:spChg>
        <pc:picChg chg="add mod ord">
          <ac:chgData name="Ľudmila Hajtolová" userId="a741ec6c-b973-42bc-b43e-025332568b50" providerId="ADAL" clId="{AB101649-E5FA-4490-B8C9-B67305AA2754}" dt="2026-04-07T11:54:49.241" v="22" actId="1076"/>
          <ac:picMkLst>
            <pc:docMk/>
            <pc:sldMk cId="2629136997" sldId="260"/>
            <ac:picMk id="5" creationId="{F34D6753-2CD5-FA89-167D-539F65585CB3}"/>
          </ac:picMkLst>
        </pc:picChg>
      </pc:sldChg>
      <pc:sldChg chg="modSp new mod">
        <pc:chgData name="Ľudmila Hajtolová" userId="a741ec6c-b973-42bc-b43e-025332568b50" providerId="ADAL" clId="{AB101649-E5FA-4490-B8C9-B67305AA2754}" dt="2026-04-16T10:12:59.868" v="2090" actId="113"/>
        <pc:sldMkLst>
          <pc:docMk/>
          <pc:sldMk cId="4221756487" sldId="261"/>
        </pc:sldMkLst>
        <pc:spChg chg="mod">
          <ac:chgData name="Ľudmila Hajtolová" userId="a741ec6c-b973-42bc-b43e-025332568b50" providerId="ADAL" clId="{AB101649-E5FA-4490-B8C9-B67305AA2754}" dt="2026-04-13T08:23:33.460" v="680" actId="20577"/>
          <ac:spMkLst>
            <pc:docMk/>
            <pc:sldMk cId="4221756487" sldId="261"/>
            <ac:spMk id="2" creationId="{7C059B9C-7F1C-6E93-FB70-FEEAA40CAACA}"/>
          </ac:spMkLst>
        </pc:spChg>
        <pc:spChg chg="mod">
          <ac:chgData name="Ľudmila Hajtolová" userId="a741ec6c-b973-42bc-b43e-025332568b50" providerId="ADAL" clId="{AB101649-E5FA-4490-B8C9-B67305AA2754}" dt="2026-04-16T10:12:59.868" v="2090" actId="113"/>
          <ac:spMkLst>
            <pc:docMk/>
            <pc:sldMk cId="4221756487" sldId="261"/>
            <ac:spMk id="3" creationId="{9CC2EE6D-A501-BA62-A364-611DF5FC42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669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319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5708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3843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752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8079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881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585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521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1970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3139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8303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4218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8911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394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124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9DA3B-5C6D-4A5E-8DF6-2CA63A2D63E0}" type="datetimeFigureOut">
              <a:rPr lang="sk-SK" smtClean="0"/>
              <a:t>20. 4. 2026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EA8D64D-0C0C-486B-A0B1-C572FDAE5C7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618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CA7C8.36757F4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zlJXMkIgnA" TargetMode="External"/><Relationship Id="rId3" Type="http://schemas.openxmlformats.org/officeDocument/2006/relationships/hyperlink" Target="https://www.youtube.com/watch?v=r3CWu0pqelM" TargetMode="External"/><Relationship Id="rId7" Type="http://schemas.openxmlformats.org/officeDocument/2006/relationships/hyperlink" Target="https://www.youtube.com/watch?v=LGEX9dPwQtU" TargetMode="External"/><Relationship Id="rId2" Type="http://schemas.openxmlformats.org/officeDocument/2006/relationships/hyperlink" Target="http://www.obchodsludmi.sk/dvemaledievcat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iYR1nBNqKlg" TargetMode="External"/><Relationship Id="rId5" Type="http://schemas.openxmlformats.org/officeDocument/2006/relationships/hyperlink" Target="https://www.youtube.com/watch?v=7su630YZ8Xk" TargetMode="External"/><Relationship Id="rId4" Type="http://schemas.openxmlformats.org/officeDocument/2006/relationships/hyperlink" Target="https://www.youtube.com/watch?v=OCyFl8CVj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2635AB-3AA4-7A13-599F-7791E6E19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111" y="2706623"/>
            <a:ext cx="10608501" cy="658369"/>
          </a:xfrm>
        </p:spPr>
        <p:txBody>
          <a:bodyPr>
            <a:normAutofit/>
          </a:bodyPr>
          <a:lstStyle/>
          <a:p>
            <a:pPr algn="l"/>
            <a:r>
              <a:rPr lang="sk-SK" sz="2800" dirty="0"/>
              <a:t>             </a:t>
            </a:r>
            <a:r>
              <a:rPr lang="sk-SK" sz="3600" dirty="0"/>
              <a:t>STOP obchodovaniu s ľuďmi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0650C4A-97E7-AAFC-6AE1-DB1709A52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0592" y="3794760"/>
            <a:ext cx="9054021" cy="2743199"/>
          </a:xfrm>
        </p:spPr>
        <p:txBody>
          <a:bodyPr>
            <a:normAutofit fontScale="92500"/>
          </a:bodyPr>
          <a:lstStyle/>
          <a:p>
            <a:pPr marL="285750" indent="-285750">
              <a:buFontTx/>
              <a:buChar char="-"/>
            </a:pPr>
            <a:r>
              <a:rPr lang="sk-SK" sz="2000" dirty="0"/>
              <a:t>Poskytujeme pomoc obetiam obchodovania s ľuďmi </a:t>
            </a:r>
            <a:r>
              <a:rPr lang="sk-SK" sz="2000" b="1" dirty="0"/>
              <a:t>od r. 2008</a:t>
            </a:r>
          </a:p>
          <a:p>
            <a:pPr marL="285750" indent="-285750">
              <a:buFontTx/>
              <a:buChar char="-"/>
            </a:pPr>
            <a:r>
              <a:rPr lang="sk-SK" sz="2000" dirty="0"/>
              <a:t>Realizujeme </a:t>
            </a:r>
            <a:r>
              <a:rPr lang="sk-SK" sz="2000" b="1" dirty="0"/>
              <a:t>Program podpory a ochrany obetí obchodovania s ľuďmi</a:t>
            </a:r>
          </a:p>
          <a:p>
            <a:pPr marL="285750" indent="-285750">
              <a:buFontTx/>
              <a:buChar char="-"/>
            </a:pPr>
            <a:r>
              <a:rPr lang="sk-SK" sz="2000" dirty="0"/>
              <a:t>Pomohli sme viac ako 220 obetiam, z toho </a:t>
            </a:r>
            <a:r>
              <a:rPr lang="sk-SK" sz="2000" b="1" dirty="0"/>
              <a:t>23 deťom </a:t>
            </a:r>
            <a:r>
              <a:rPr lang="sk-SK" sz="2000" dirty="0"/>
              <a:t>/vek od 12 do 17 rokov/</a:t>
            </a:r>
          </a:p>
          <a:p>
            <a:pPr marL="285750" indent="-285750">
              <a:buFontTx/>
              <a:buChar char="-"/>
            </a:pPr>
            <a:r>
              <a:rPr lang="sk-SK" sz="2000" dirty="0"/>
              <a:t>Prevádzkujeme národnú linku na pomoc obetiam obchodovania s ľuďmi </a:t>
            </a:r>
            <a:r>
              <a:rPr lang="sk-SK" sz="2000" b="1" dirty="0"/>
              <a:t>0800 800 818</a:t>
            </a:r>
          </a:p>
          <a:p>
            <a:pPr marL="285750" indent="-285750">
              <a:buFontTx/>
              <a:buChar char="-"/>
            </a:pPr>
            <a:r>
              <a:rPr lang="sk-SK" sz="2000" dirty="0"/>
              <a:t>Realizujeme </a:t>
            </a:r>
            <a:r>
              <a:rPr lang="sk-SK" sz="2000" b="1" dirty="0"/>
              <a:t>prevencie</a:t>
            </a:r>
            <a:r>
              <a:rPr lang="sk-SK" sz="2000" dirty="0"/>
              <a:t> a vzdelávania, šírime osvetu</a:t>
            </a:r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Tx/>
              <a:buChar char="-"/>
            </a:pPr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67A2B5F3-899B-DCA0-304B-53387B5EF20A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6" y="1115568"/>
            <a:ext cx="3260442" cy="11767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86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F15A8A-0712-7ECC-DF20-91B3DA271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2055082"/>
          </a:xfrm>
        </p:spPr>
        <p:txBody>
          <a:bodyPr>
            <a:normAutofit/>
          </a:bodyPr>
          <a:lstStyle/>
          <a:p>
            <a:r>
              <a:rPr lang="sk-SK" dirty="0"/>
              <a:t>Program podpory a ochrany obetí obchodovania s ľuďmi </a:t>
            </a:r>
            <a:r>
              <a:rPr lang="sk-SK" sz="2400" dirty="0"/>
              <a:t>/gestorom je Ministerstvo vnútra SR/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F5594D1-0D82-3548-FC14-5A0F573D6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75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2400" dirty="0"/>
              <a:t>Služby programu</a:t>
            </a:r>
            <a:r>
              <a:rPr lang="sk-SK" dirty="0"/>
              <a:t>:</a:t>
            </a:r>
          </a:p>
          <a:p>
            <a:pPr>
              <a:buFontTx/>
              <a:buChar char="-"/>
            </a:pPr>
            <a:r>
              <a:rPr lang="sk-SK" sz="2000" dirty="0"/>
              <a:t>sociálne poradenstvo</a:t>
            </a:r>
          </a:p>
          <a:p>
            <a:pPr>
              <a:buFontTx/>
              <a:buChar char="-"/>
            </a:pPr>
            <a:r>
              <a:rPr lang="sk-SK" sz="2000" dirty="0"/>
              <a:t>psychologické poradenstvo</a:t>
            </a:r>
          </a:p>
          <a:p>
            <a:pPr>
              <a:buFontTx/>
              <a:buChar char="-"/>
            </a:pPr>
            <a:r>
              <a:rPr lang="sk-SK" sz="2000" dirty="0"/>
              <a:t>psychoterapeutické služby</a:t>
            </a:r>
          </a:p>
          <a:p>
            <a:pPr>
              <a:buFontTx/>
              <a:buChar char="-"/>
            </a:pPr>
            <a:r>
              <a:rPr lang="sk-SK" sz="2000" dirty="0"/>
              <a:t>zdravotná starostlivosť</a:t>
            </a:r>
          </a:p>
          <a:p>
            <a:pPr>
              <a:buFontTx/>
              <a:buChar char="-"/>
            </a:pPr>
            <a:r>
              <a:rPr lang="sk-SK" sz="2000" dirty="0"/>
              <a:t>sociálna pomoc</a:t>
            </a:r>
          </a:p>
          <a:p>
            <a:pPr>
              <a:buFontTx/>
              <a:buChar char="-"/>
            </a:pPr>
            <a:r>
              <a:rPr lang="sk-SK" sz="2000" dirty="0"/>
              <a:t>možnosť vhodného a bezpečného ubytovania</a:t>
            </a:r>
          </a:p>
          <a:p>
            <a:pPr>
              <a:buFontTx/>
              <a:buChar char="-"/>
            </a:pPr>
            <a:r>
              <a:rPr lang="sk-SK" sz="2000" dirty="0"/>
              <a:t>právne poradenstvo</a:t>
            </a:r>
          </a:p>
          <a:p>
            <a:pPr>
              <a:buFontTx/>
              <a:buChar char="-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6283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824877-439D-8D31-35CA-53E20F355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192" y="624110"/>
            <a:ext cx="8825420" cy="784066"/>
          </a:xfrm>
        </p:spPr>
        <p:txBody>
          <a:bodyPr>
            <a:normAutofit fontScale="90000"/>
          </a:bodyPr>
          <a:lstStyle/>
          <a:p>
            <a:r>
              <a:rPr lang="sk-SK" dirty="0"/>
              <a:t>Identifikácia obete a vstup do programu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837B9-AF3A-D5F6-AFA4-855E47242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8880" y="1545336"/>
            <a:ext cx="9035732" cy="4910328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sk-SK" sz="1600" dirty="0"/>
              <a:t>spolupráca </a:t>
            </a:r>
            <a:r>
              <a:rPr lang="sk-SK" sz="1600"/>
              <a:t>s Jednotko</a:t>
            </a:r>
            <a:r>
              <a:rPr lang="sk-SK" sz="1600" dirty="0"/>
              <a:t>u</a:t>
            </a:r>
            <a:r>
              <a:rPr lang="sk-SK" sz="1600"/>
              <a:t> </a:t>
            </a:r>
            <a:r>
              <a:rPr lang="sk-SK" sz="1600" dirty="0"/>
              <a:t>nelegálnej migrácii Úradu boja proti organizovanej kriminalite – referovanie obetí, sprostredkovanie kontaktu</a:t>
            </a:r>
          </a:p>
          <a:p>
            <a:pPr>
              <a:buFontTx/>
              <a:buChar char="-"/>
            </a:pPr>
            <a:endParaRPr lang="sk-SK" sz="1600" dirty="0"/>
          </a:p>
          <a:p>
            <a:pPr>
              <a:buFontTx/>
              <a:buChar char="-"/>
            </a:pPr>
            <a:r>
              <a:rPr lang="sk-SK" sz="1600" dirty="0"/>
              <a:t>pri podozrení na trestný čin obchodovania s ľuďmi možnosť kontaktovať aj   národnú linku pomoci obetiam obchodovania s ľuďmi 0800 800 818</a:t>
            </a:r>
          </a:p>
          <a:p>
            <a:pPr>
              <a:buFontTx/>
              <a:buChar char="-"/>
            </a:pPr>
            <a:endParaRPr lang="sk-SK" sz="1600" dirty="0"/>
          </a:p>
          <a:p>
            <a:pPr>
              <a:buFontTx/>
              <a:buChar char="-"/>
            </a:pPr>
            <a:r>
              <a:rPr lang="sk-SK" sz="1600" dirty="0"/>
              <a:t>pri deťoch je vstup do programu podmienený súhlasom zákonného zástupcu alebo súdom ustanoveného opatrovníka</a:t>
            </a:r>
          </a:p>
          <a:p>
            <a:pPr>
              <a:buFontTx/>
              <a:buChar char="-"/>
            </a:pPr>
            <a:endParaRPr lang="sk-SK" sz="1600" dirty="0"/>
          </a:p>
          <a:p>
            <a:pPr>
              <a:buFontTx/>
              <a:buChar char="-"/>
            </a:pPr>
            <a:r>
              <a:rPr lang="sk-SK" sz="1600" dirty="0"/>
              <a:t>situáciu dieťaťa, ktoré sa stalo obeťou obchodovania s ľuďmi prioritne rieši orgán sociálnoprávnej ochrany detí a sociálna kuratela s cieľom sledovania jeho najlepšieho záujmu</a:t>
            </a:r>
          </a:p>
          <a:p>
            <a:pPr>
              <a:buFontTx/>
              <a:buChar char="-"/>
            </a:pPr>
            <a:r>
              <a:rPr lang="sk-SK" sz="1600" dirty="0"/>
              <a:t>obeti obchodovania s ľuďmi, ktorá je dieťaťom umiestneným v zariadení, sa poskytujú také služby z programu, ktoré nezabezpečuje zariadenie, a to vzhľadom na individuálny plán pomoci a najlepší záujem dieťaťa</a:t>
            </a:r>
          </a:p>
          <a:p>
            <a:pPr>
              <a:buFontTx/>
              <a:buChar char="-"/>
            </a:pPr>
            <a:endParaRPr lang="sk-SK" sz="1400" dirty="0"/>
          </a:p>
          <a:p>
            <a:pPr marL="0" indent="0">
              <a:buNone/>
            </a:pPr>
            <a:r>
              <a:rPr lang="sk-SK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826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059B9C-7F1C-6E93-FB70-FEEAA40CA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Právna pomoc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CC2EE6D-A501-BA62-A364-611DF5FC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4912" y="1731264"/>
            <a:ext cx="8911686" cy="39928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/>
          </a:p>
          <a:p>
            <a:r>
              <a:rPr lang="sk-SK" dirty="0"/>
              <a:t> práva dieťaťa v v trestnom konaní /právo uplatniť nárok na náhradu škody, vzniesť návrhy na vykonanie dôkazov alebo ich doplnenie, právo predkladať dôkazy a vyjadrovať sa k vykonaným dôkazom a pod./ uplatňuje </a:t>
            </a:r>
            <a:r>
              <a:rPr lang="sk-SK" b="1" dirty="0"/>
              <a:t>zákonný zástupca </a:t>
            </a:r>
            <a:r>
              <a:rPr lang="sk-SK" dirty="0"/>
              <a:t>dieťaťa, ktorý môže splnomocniť zastupovaním aj </a:t>
            </a:r>
            <a:r>
              <a:rPr lang="sk-SK" b="1" dirty="0"/>
              <a:t>organizáciu na pomoc poškodeným</a:t>
            </a:r>
          </a:p>
          <a:p>
            <a:r>
              <a:rPr lang="sk-SK" dirty="0"/>
              <a:t>v prípadoch, v ktorých </a:t>
            </a:r>
            <a:r>
              <a:rPr lang="sk-SK" b="1" dirty="0"/>
              <a:t>zákonný zástupca dieťaťa nemôže </a:t>
            </a:r>
            <a:r>
              <a:rPr lang="sk-SK" dirty="0"/>
              <a:t>vykonávať procesné práva, súd na návrh  ustanoví na výkon týchto práv dieťaťa </a:t>
            </a:r>
            <a:r>
              <a:rPr lang="sk-SK" b="1" dirty="0"/>
              <a:t>opatrovníka z radu advokátov</a:t>
            </a:r>
          </a:p>
        </p:txBody>
      </p:sp>
    </p:spTree>
    <p:extLst>
      <p:ext uri="{BB962C8B-B14F-4D97-AF65-F5344CB8AC3E}">
        <p14:creationId xmlns:p14="http://schemas.microsoft.com/office/powerpoint/2010/main" val="4221756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9FEF04-4E34-0289-B76E-1CEED6BBB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040" y="905256"/>
            <a:ext cx="8898572" cy="1078992"/>
          </a:xfrm>
        </p:spPr>
        <p:txBody>
          <a:bodyPr/>
          <a:lstStyle/>
          <a:p>
            <a:r>
              <a:rPr lang="sk-SK" dirty="0" err="1"/>
              <a:t>Ella</a:t>
            </a:r>
            <a:endParaRPr lang="sk-SK" dirty="0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11CE7E36-0017-D2B4-A4E3-13E31B423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944" y="794197"/>
            <a:ext cx="7466584" cy="568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7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03F3D6-917C-2687-3F84-7CFB0BCD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313" y="1060704"/>
            <a:ext cx="2761487" cy="1316736"/>
          </a:xfrm>
        </p:spPr>
        <p:txBody>
          <a:bodyPr>
            <a:normAutofit/>
          </a:bodyPr>
          <a:lstStyle/>
          <a:p>
            <a:r>
              <a:rPr lang="sk-SK" dirty="0"/>
              <a:t>Viktória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F34D6753-2CD5-FA89-167D-539F65585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142" y="121190"/>
            <a:ext cx="4593865" cy="689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36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/>
              <a:t>K</a:t>
            </a:r>
            <a:r>
              <a:rPr lang="en-GB" dirty="0" err="1" smtClean="0"/>
              <a:t>rátke</a:t>
            </a:r>
            <a:r>
              <a:rPr lang="en-GB" dirty="0" smtClean="0"/>
              <a:t> </a:t>
            </a:r>
            <a:r>
              <a:rPr lang="en-GB" dirty="0" err="1"/>
              <a:t>edukačné</a:t>
            </a:r>
            <a:r>
              <a:rPr lang="en-GB" dirty="0"/>
              <a:t> </a:t>
            </a:r>
            <a:r>
              <a:rPr lang="en-GB" dirty="0" err="1"/>
              <a:t>videá</a:t>
            </a:r>
            <a:r>
              <a:rPr lang="en-GB" dirty="0"/>
              <a:t> k </a:t>
            </a:r>
            <a:r>
              <a:rPr lang="en-GB" dirty="0" err="1"/>
              <a:t>tému</a:t>
            </a:r>
            <a:r>
              <a:rPr lang="en-GB" dirty="0"/>
              <a:t> </a:t>
            </a:r>
            <a:r>
              <a:rPr lang="en-GB" dirty="0" err="1"/>
              <a:t>obchodovanie</a:t>
            </a:r>
            <a:r>
              <a:rPr lang="en-GB" dirty="0"/>
              <a:t> s </a:t>
            </a:r>
            <a:r>
              <a:rPr lang="en-GB" dirty="0" err="1"/>
              <a:t>ľuďmi</a:t>
            </a:r>
            <a:r>
              <a:rPr lang="en-GB" dirty="0"/>
              <a:t>, </a:t>
            </a:r>
            <a:r>
              <a:rPr lang="en-GB" dirty="0" err="1"/>
              <a:t>ktoré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môžu</a:t>
            </a:r>
            <a:r>
              <a:rPr lang="en-GB" dirty="0"/>
              <a:t> </a:t>
            </a:r>
            <a:r>
              <a:rPr lang="en-GB" dirty="0" err="1"/>
              <a:t>púšťať</a:t>
            </a:r>
            <a:r>
              <a:rPr lang="en-GB" dirty="0"/>
              <a:t>  </a:t>
            </a:r>
            <a:r>
              <a:rPr lang="en-GB" dirty="0" err="1"/>
              <a:t>starším</a:t>
            </a:r>
            <a:r>
              <a:rPr lang="en-GB" dirty="0"/>
              <a:t> </a:t>
            </a:r>
            <a:r>
              <a:rPr lang="en-GB" dirty="0" err="1"/>
              <a:t>deťom</a:t>
            </a:r>
            <a:r>
              <a:rPr lang="en-GB" dirty="0"/>
              <a:t>, </a:t>
            </a:r>
            <a:r>
              <a:rPr lang="en-GB" dirty="0" err="1"/>
              <a:t>žiakom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preventívnych</a:t>
            </a:r>
            <a:r>
              <a:rPr lang="en-GB" dirty="0"/>
              <a:t> </a:t>
            </a:r>
            <a:r>
              <a:rPr lang="en-GB" dirty="0" err="1"/>
              <a:t>aktivitách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589212" y="2880852"/>
            <a:ext cx="8915400" cy="3030370"/>
          </a:xfrm>
        </p:spPr>
        <p:txBody>
          <a:bodyPr/>
          <a:lstStyle/>
          <a:p>
            <a:r>
              <a:rPr lang="en-GB" u="sng" dirty="0">
                <a:hlinkClick r:id="rId2"/>
              </a:rPr>
              <a:t>http://www.obchodsludmi.sk/dvemaledievcata/</a:t>
            </a:r>
            <a:endParaRPr lang="sk-SK" dirty="0"/>
          </a:p>
          <a:p>
            <a:r>
              <a:rPr lang="en-GB" u="sng" dirty="0">
                <a:hlinkClick r:id="rId3"/>
              </a:rPr>
              <a:t>https://www.youtube.com/watch?v=r3CWu0pqelM</a:t>
            </a:r>
            <a:endParaRPr lang="sk-SK" dirty="0"/>
          </a:p>
          <a:p>
            <a:r>
              <a:rPr lang="en-GB" u="sng" dirty="0">
                <a:hlinkClick r:id="rId4"/>
              </a:rPr>
              <a:t>https://www.youtube.com/watch?v=OCyFl8CVjns</a:t>
            </a:r>
            <a:endParaRPr lang="sk-SK" dirty="0"/>
          </a:p>
          <a:p>
            <a:r>
              <a:rPr lang="en-GB" b="1" u="sng" dirty="0">
                <a:hlinkClick r:id="rId5"/>
              </a:rPr>
              <a:t>https://www.youtube.com/watch?v=7su630YZ8Xk</a:t>
            </a:r>
            <a:endParaRPr lang="sk-SK" dirty="0"/>
          </a:p>
          <a:p>
            <a:r>
              <a:rPr lang="en-GB" b="1" u="sng" dirty="0">
                <a:hlinkClick r:id="rId6"/>
              </a:rPr>
              <a:t>https://www.youtube.com/watch?v=iYR1nBNqKlg</a:t>
            </a:r>
            <a:endParaRPr lang="sk-SK" dirty="0"/>
          </a:p>
          <a:p>
            <a:r>
              <a:rPr lang="en-GB" b="1" u="sng" dirty="0">
                <a:hlinkClick r:id="rId7"/>
              </a:rPr>
              <a:t>https://www.youtube.com/watch?v=LGEX9dPwQtU</a:t>
            </a:r>
            <a:endParaRPr lang="sk-SK" dirty="0"/>
          </a:p>
          <a:p>
            <a:r>
              <a:rPr lang="en-GB" b="1" u="sng" dirty="0">
                <a:hlinkClick r:id="rId8"/>
              </a:rPr>
              <a:t>https://www.youtube.com/watch?v=qzlJXMkIgnA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47263530"/>
      </p:ext>
    </p:extLst>
  </p:cSld>
  <p:clrMapOvr>
    <a:masterClrMapping/>
  </p:clrMapOvr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410</TotalTime>
  <Words>338</Words>
  <Application>Microsoft Office PowerPoint</Application>
  <PresentationFormat>Širokouhlá</PresentationFormat>
  <Paragraphs>41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Dym</vt:lpstr>
      <vt:lpstr>             STOP obchodovaniu s ľuďmi</vt:lpstr>
      <vt:lpstr>Program podpory a ochrany obetí obchodovania s ľuďmi /gestorom je Ministerstvo vnútra SR/</vt:lpstr>
      <vt:lpstr>Identifikácia obete a vstup do programu</vt:lpstr>
      <vt:lpstr>Právna pomoc</vt:lpstr>
      <vt:lpstr>Ella</vt:lpstr>
      <vt:lpstr>Viktória</vt:lpstr>
      <vt:lpstr>Krátke edukačné videá k tému obchodovanie s ľuďmi, ktoré sa môžu púšťať  starším deťom, žiakom pri preventívnych aktivitách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STOP obchodovaniu s ľuďmi</dc:title>
  <dc:creator>Ľudmila Hajtolová</dc:creator>
  <cp:lastModifiedBy>Mikulášová Martina</cp:lastModifiedBy>
  <cp:revision>2</cp:revision>
  <dcterms:created xsi:type="dcterms:W3CDTF">2026-04-07T09:26:45Z</dcterms:created>
  <dcterms:modified xsi:type="dcterms:W3CDTF">2026-04-20T11:07:26Z</dcterms:modified>
</cp:coreProperties>
</file>